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 id="2147483732" r:id="rId2"/>
  </p:sldMasterIdLst>
  <p:notesMasterIdLst>
    <p:notesMasterId r:id="rId32"/>
  </p:notesMasterIdLst>
  <p:handoutMasterIdLst>
    <p:handoutMasterId r:id="rId33"/>
  </p:handoutMasterIdLst>
  <p:sldIdLst>
    <p:sldId id="557" r:id="rId3"/>
    <p:sldId id="606" r:id="rId4"/>
    <p:sldId id="692" r:id="rId5"/>
    <p:sldId id="684" r:id="rId6"/>
    <p:sldId id="693" r:id="rId7"/>
    <p:sldId id="668" r:id="rId8"/>
    <p:sldId id="685" r:id="rId9"/>
    <p:sldId id="695" r:id="rId10"/>
    <p:sldId id="703" r:id="rId11"/>
    <p:sldId id="672" r:id="rId12"/>
    <p:sldId id="730" r:id="rId13"/>
    <p:sldId id="675" r:id="rId14"/>
    <p:sldId id="733" r:id="rId15"/>
    <p:sldId id="731" r:id="rId16"/>
    <p:sldId id="729" r:id="rId17"/>
    <p:sldId id="736" r:id="rId18"/>
    <p:sldId id="696" r:id="rId19"/>
    <p:sldId id="676" r:id="rId20"/>
    <p:sldId id="705" r:id="rId21"/>
    <p:sldId id="686" r:id="rId22"/>
    <p:sldId id="697" r:id="rId23"/>
    <p:sldId id="707" r:id="rId24"/>
    <p:sldId id="677" r:id="rId25"/>
    <p:sldId id="726" r:id="rId26"/>
    <p:sldId id="678" r:id="rId27"/>
    <p:sldId id="727" r:id="rId28"/>
    <p:sldId id="679" r:id="rId29"/>
    <p:sldId id="706" r:id="rId30"/>
    <p:sldId id="737" r:id="rId31"/>
  </p:sldIdLst>
  <p:sldSz cx="9144000" cy="6858000" type="screen4x3"/>
  <p:notesSz cx="6864350" cy="99949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3148">
          <p15:clr>
            <a:srgbClr val="A4A3A4"/>
          </p15:clr>
        </p15:guide>
        <p15:guide id="2" pos="2162">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66FF"/>
    <a:srgbClr val="000000"/>
    <a:srgbClr val="33CCFF"/>
    <a:srgbClr val="BFD5EF"/>
    <a:srgbClr val="79C1D5"/>
    <a:srgbClr val="FFFFCC"/>
    <a:srgbClr val="FFFF99"/>
    <a:srgbClr val="F2F7FC"/>
    <a:srgbClr val="FABF8E"/>
    <a:srgbClr val="55A9D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98" autoAdjust="0"/>
    <p:restoredTop sz="94576" autoAdjust="0"/>
  </p:normalViewPr>
  <p:slideViewPr>
    <p:cSldViewPr>
      <p:cViewPr varScale="1">
        <p:scale>
          <a:sx n="70" d="100"/>
          <a:sy n="70" d="100"/>
        </p:scale>
        <p:origin x="-1368" y="-90"/>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51" d="100"/>
          <a:sy n="51" d="100"/>
        </p:scale>
        <p:origin x="-2946" y="-84"/>
      </p:cViewPr>
      <p:guideLst>
        <p:guide orient="horz" pos="3148"/>
        <p:guide pos="216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5300" cy="500225"/>
          </a:xfrm>
          <a:prstGeom prst="rect">
            <a:avLst/>
          </a:prstGeom>
        </p:spPr>
        <p:txBody>
          <a:bodyPr vert="horz" lIns="92162" tIns="46081" rIns="92162" bIns="46081" rtlCol="0"/>
          <a:lstStyle>
            <a:lvl1pPr algn="l">
              <a:defRPr sz="1200"/>
            </a:lvl1pPr>
          </a:lstStyle>
          <a:p>
            <a:endParaRPr lang="en-US" dirty="0"/>
          </a:p>
        </p:txBody>
      </p:sp>
      <p:sp>
        <p:nvSpPr>
          <p:cNvPr id="3" name="Date Placeholder 2"/>
          <p:cNvSpPr>
            <a:spLocks noGrp="1"/>
          </p:cNvSpPr>
          <p:nvPr>
            <p:ph type="dt" sz="quarter" idx="1"/>
          </p:nvPr>
        </p:nvSpPr>
        <p:spPr>
          <a:xfrm>
            <a:off x="3887448" y="0"/>
            <a:ext cx="2975300" cy="500225"/>
          </a:xfrm>
          <a:prstGeom prst="rect">
            <a:avLst/>
          </a:prstGeom>
        </p:spPr>
        <p:txBody>
          <a:bodyPr vert="horz" lIns="92162" tIns="46081" rIns="92162" bIns="46081" rtlCol="0"/>
          <a:lstStyle>
            <a:lvl1pPr algn="r">
              <a:defRPr sz="1200"/>
            </a:lvl1pPr>
          </a:lstStyle>
          <a:p>
            <a:fld id="{134A8E97-ABB9-4236-BBBC-7E4DED34300D}" type="datetimeFigureOut">
              <a:rPr lang="en-US" smtClean="0"/>
              <a:pPr/>
              <a:t>9/1/2017</a:t>
            </a:fld>
            <a:endParaRPr lang="en-US" dirty="0"/>
          </a:p>
        </p:txBody>
      </p:sp>
      <p:sp>
        <p:nvSpPr>
          <p:cNvPr id="4" name="Footer Placeholder 3"/>
          <p:cNvSpPr>
            <a:spLocks noGrp="1"/>
          </p:cNvSpPr>
          <p:nvPr>
            <p:ph type="ftr" sz="quarter" idx="2"/>
          </p:nvPr>
        </p:nvSpPr>
        <p:spPr>
          <a:xfrm>
            <a:off x="0" y="9493077"/>
            <a:ext cx="2975300" cy="500225"/>
          </a:xfrm>
          <a:prstGeom prst="rect">
            <a:avLst/>
          </a:prstGeom>
        </p:spPr>
        <p:txBody>
          <a:bodyPr vert="horz" lIns="92162" tIns="46081" rIns="92162" bIns="46081"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7448" y="9493077"/>
            <a:ext cx="2975300" cy="500225"/>
          </a:xfrm>
          <a:prstGeom prst="rect">
            <a:avLst/>
          </a:prstGeom>
        </p:spPr>
        <p:txBody>
          <a:bodyPr vert="horz" lIns="92162" tIns="46081" rIns="92162" bIns="46081" rtlCol="0" anchor="b"/>
          <a:lstStyle>
            <a:lvl1pPr algn="r">
              <a:defRPr sz="1200"/>
            </a:lvl1pPr>
          </a:lstStyle>
          <a:p>
            <a:fld id="{C311255B-9840-4096-A2F4-E9191B4E728D}" type="slidenum">
              <a:rPr lang="en-US" smtClean="0"/>
              <a:pPr/>
              <a:t>‹#›</a:t>
            </a:fld>
            <a:endParaRPr lang="en-US" dirty="0"/>
          </a:p>
        </p:txBody>
      </p:sp>
    </p:spTree>
    <p:extLst>
      <p:ext uri="{BB962C8B-B14F-4D97-AF65-F5344CB8AC3E}">
        <p14:creationId xmlns:p14="http://schemas.microsoft.com/office/powerpoint/2010/main" val="67319066"/>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74551" cy="499745"/>
          </a:xfrm>
          <a:prstGeom prst="rect">
            <a:avLst/>
          </a:prstGeom>
        </p:spPr>
        <p:txBody>
          <a:bodyPr vert="horz" lIns="93913" tIns="46957" rIns="93913" bIns="46957" rtlCol="0"/>
          <a:lstStyle>
            <a:lvl1pPr algn="l">
              <a:defRPr sz="1200"/>
            </a:lvl1pPr>
          </a:lstStyle>
          <a:p>
            <a:endParaRPr lang="en-GB" dirty="0"/>
          </a:p>
        </p:txBody>
      </p:sp>
      <p:sp>
        <p:nvSpPr>
          <p:cNvPr id="3" name="Date Placeholder 2"/>
          <p:cNvSpPr>
            <a:spLocks noGrp="1"/>
          </p:cNvSpPr>
          <p:nvPr>
            <p:ph type="dt" idx="1"/>
          </p:nvPr>
        </p:nvSpPr>
        <p:spPr>
          <a:xfrm>
            <a:off x="3888211" y="0"/>
            <a:ext cx="2974551" cy="499745"/>
          </a:xfrm>
          <a:prstGeom prst="rect">
            <a:avLst/>
          </a:prstGeom>
        </p:spPr>
        <p:txBody>
          <a:bodyPr vert="horz" lIns="93913" tIns="46957" rIns="93913" bIns="46957" rtlCol="0"/>
          <a:lstStyle>
            <a:lvl1pPr algn="r">
              <a:defRPr sz="1200"/>
            </a:lvl1pPr>
          </a:lstStyle>
          <a:p>
            <a:fld id="{24BC05B5-19C1-4114-9CC9-54606B10C638}" type="datetimeFigureOut">
              <a:rPr lang="en-GB" smtClean="0"/>
              <a:pPr/>
              <a:t>01/09/2017</a:t>
            </a:fld>
            <a:endParaRPr lang="en-GB" dirty="0"/>
          </a:p>
        </p:txBody>
      </p:sp>
      <p:sp>
        <p:nvSpPr>
          <p:cNvPr id="4" name="Slide Image Placeholder 3"/>
          <p:cNvSpPr>
            <a:spLocks noGrp="1" noRot="1" noChangeAspect="1"/>
          </p:cNvSpPr>
          <p:nvPr>
            <p:ph type="sldImg" idx="2"/>
          </p:nvPr>
        </p:nvSpPr>
        <p:spPr>
          <a:xfrm>
            <a:off x="933450" y="749300"/>
            <a:ext cx="4997450" cy="3748088"/>
          </a:xfrm>
          <a:prstGeom prst="rect">
            <a:avLst/>
          </a:prstGeom>
          <a:noFill/>
          <a:ln w="12700">
            <a:solidFill>
              <a:prstClr val="black"/>
            </a:solidFill>
          </a:ln>
        </p:spPr>
        <p:txBody>
          <a:bodyPr vert="horz" lIns="93913" tIns="46957" rIns="93913" bIns="46957" rtlCol="0" anchor="ctr"/>
          <a:lstStyle/>
          <a:p>
            <a:endParaRPr lang="en-GB" dirty="0"/>
          </a:p>
        </p:txBody>
      </p:sp>
      <p:sp>
        <p:nvSpPr>
          <p:cNvPr id="5" name="Notes Placeholder 4"/>
          <p:cNvSpPr>
            <a:spLocks noGrp="1"/>
          </p:cNvSpPr>
          <p:nvPr>
            <p:ph type="body" sz="quarter" idx="3"/>
          </p:nvPr>
        </p:nvSpPr>
        <p:spPr>
          <a:xfrm>
            <a:off x="686436" y="4747578"/>
            <a:ext cx="5491480" cy="4497705"/>
          </a:xfrm>
          <a:prstGeom prst="rect">
            <a:avLst/>
          </a:prstGeom>
        </p:spPr>
        <p:txBody>
          <a:bodyPr vert="horz" lIns="93913" tIns="46957" rIns="93913" bIns="46957"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1" y="9493421"/>
            <a:ext cx="2974551" cy="499745"/>
          </a:xfrm>
          <a:prstGeom prst="rect">
            <a:avLst/>
          </a:prstGeom>
        </p:spPr>
        <p:txBody>
          <a:bodyPr vert="horz" lIns="93913" tIns="46957" rIns="93913" bIns="46957"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8211" y="9493421"/>
            <a:ext cx="2974551" cy="499745"/>
          </a:xfrm>
          <a:prstGeom prst="rect">
            <a:avLst/>
          </a:prstGeom>
        </p:spPr>
        <p:txBody>
          <a:bodyPr vert="horz" lIns="93913" tIns="46957" rIns="93913" bIns="46957" rtlCol="0" anchor="b"/>
          <a:lstStyle>
            <a:lvl1pPr algn="r">
              <a:defRPr sz="1200"/>
            </a:lvl1pPr>
          </a:lstStyle>
          <a:p>
            <a:fld id="{273CCC93-79FF-4AE0-9396-AF8F034FF7FE}" type="slidenum">
              <a:rPr lang="en-GB" smtClean="0"/>
              <a:pPr/>
              <a:t>‹#›</a:t>
            </a:fld>
            <a:endParaRPr lang="en-GB" dirty="0"/>
          </a:p>
        </p:txBody>
      </p:sp>
    </p:spTree>
    <p:extLst>
      <p:ext uri="{BB962C8B-B14F-4D97-AF65-F5344CB8AC3E}">
        <p14:creationId xmlns:p14="http://schemas.microsoft.com/office/powerpoint/2010/main" val="846320084"/>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25604"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dirty="0"/>
          </a:p>
        </p:txBody>
      </p:sp>
      <p:sp>
        <p:nvSpPr>
          <p:cNvPr id="5" name="Date Placeholder 4"/>
          <p:cNvSpPr>
            <a:spLocks noGrp="1"/>
          </p:cNvSpPr>
          <p:nvPr>
            <p:ph type="dt" sz="quarter" idx="1"/>
          </p:nvPr>
        </p:nvSpPr>
        <p:spPr/>
        <p:txBody>
          <a:bodyPr/>
          <a:lstStyle/>
          <a:p>
            <a:pPr>
              <a:defRPr/>
            </a:pPr>
            <a:r>
              <a:rPr lang="en-GB" dirty="0"/>
              <a:t>17/07/2013</a:t>
            </a:r>
          </a:p>
        </p:txBody>
      </p:sp>
    </p:spTree>
    <p:extLst>
      <p:ext uri="{BB962C8B-B14F-4D97-AF65-F5344CB8AC3E}">
        <p14:creationId xmlns:p14="http://schemas.microsoft.com/office/powerpoint/2010/main" val="12328325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dirty="0"/>
          </a:p>
        </p:txBody>
      </p:sp>
    </p:spTree>
    <p:extLst>
      <p:ext uri="{BB962C8B-B14F-4D97-AF65-F5344CB8AC3E}">
        <p14:creationId xmlns:p14="http://schemas.microsoft.com/office/powerpoint/2010/main" val="378257886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26139741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152684125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367403292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107999143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78005150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124366137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2" name="Picture 5632" descr="BG_New"/>
          <p:cNvPicPr>
            <a:picLocks noChangeAspect="1" noChangeArrowheads="1"/>
          </p:cNvPicPr>
          <p:nvPr userDrawn="1"/>
        </p:nvPicPr>
        <p:blipFill>
          <a:blip r:embed="rId2" cstate="print"/>
          <a:srcRect/>
          <a:stretch>
            <a:fillRect/>
          </a:stretch>
        </p:blipFill>
        <p:spPr bwMode="auto">
          <a:xfrm>
            <a:off x="0" y="0"/>
            <a:ext cx="9144000" cy="6865938"/>
          </a:xfrm>
          <a:prstGeom prst="rect">
            <a:avLst/>
          </a:prstGeom>
          <a:noFill/>
          <a:ln w="9525">
            <a:noFill/>
            <a:miter lim="800000"/>
            <a:headEnd/>
            <a:tailEnd/>
          </a:ln>
        </p:spPr>
      </p:pic>
      <p:sp>
        <p:nvSpPr>
          <p:cNvPr id="3" name="AutoShape 85"/>
          <p:cNvSpPr>
            <a:spLocks noChangeArrowheads="1"/>
          </p:cNvSpPr>
          <p:nvPr/>
        </p:nvSpPr>
        <p:spPr bwMode="auto">
          <a:xfrm>
            <a:off x="2133600" y="0"/>
            <a:ext cx="7010400" cy="228600"/>
          </a:xfrm>
          <a:prstGeom prst="roundRect">
            <a:avLst>
              <a:gd name="adj" fmla="val 7787"/>
            </a:avLst>
          </a:prstGeom>
          <a:solidFill>
            <a:srgbClr val="C00000"/>
          </a:solidFill>
          <a:ln w="9525">
            <a:noFill/>
            <a:round/>
            <a:headEnd/>
            <a:tailEnd/>
          </a:ln>
          <a:effectLst/>
        </p:spPr>
        <p:txBody>
          <a:bodyPr wrap="none" anchor="ctr"/>
          <a:lstStyle/>
          <a:p>
            <a:pPr fontAlgn="base">
              <a:spcBef>
                <a:spcPct val="0"/>
              </a:spcBef>
              <a:spcAft>
                <a:spcPct val="0"/>
              </a:spcAft>
              <a:defRPr/>
            </a:pPr>
            <a:endParaRPr lang="en-US" dirty="0">
              <a:solidFill>
                <a:srgbClr val="000000"/>
              </a:solidFill>
              <a:ea typeface="MS PGothic" pitchFamily="34" charset="-128"/>
            </a:endParaRPr>
          </a:p>
        </p:txBody>
      </p:sp>
      <p:sp>
        <p:nvSpPr>
          <p:cNvPr id="4" name="AutoShape 608"/>
          <p:cNvSpPr>
            <a:spLocks noChangeArrowheads="1"/>
          </p:cNvSpPr>
          <p:nvPr userDrawn="1"/>
        </p:nvSpPr>
        <p:spPr bwMode="auto">
          <a:xfrm>
            <a:off x="1690688" y="5105400"/>
            <a:ext cx="7467600" cy="1295400"/>
          </a:xfrm>
          <a:prstGeom prst="roundRect">
            <a:avLst>
              <a:gd name="adj" fmla="val 13926"/>
            </a:avLst>
          </a:prstGeom>
          <a:solidFill>
            <a:schemeClr val="bg1">
              <a:alpha val="70195"/>
            </a:schemeClr>
          </a:solidFill>
          <a:ln w="9525">
            <a:noFill/>
            <a:round/>
            <a:headEnd/>
            <a:tailEnd/>
          </a:ln>
        </p:spPr>
        <p:txBody>
          <a:bodyPr wrap="none" anchor="ctr"/>
          <a:lstStyle/>
          <a:p>
            <a:pPr fontAlgn="base">
              <a:spcBef>
                <a:spcPct val="0"/>
              </a:spcBef>
              <a:spcAft>
                <a:spcPct val="0"/>
              </a:spcAft>
              <a:defRPr/>
            </a:pPr>
            <a:endParaRPr lang="en-GB" dirty="0">
              <a:solidFill>
                <a:srgbClr val="000000"/>
              </a:solidFill>
              <a:ea typeface="MS PGothic" pitchFamily="34" charset="-128"/>
            </a:endParaRPr>
          </a:p>
        </p:txBody>
      </p:sp>
      <p:sp>
        <p:nvSpPr>
          <p:cNvPr id="5" name="AutoShape 603"/>
          <p:cNvSpPr>
            <a:spLocks noChangeArrowheads="1"/>
          </p:cNvSpPr>
          <p:nvPr userDrawn="1"/>
        </p:nvSpPr>
        <p:spPr bwMode="auto">
          <a:xfrm>
            <a:off x="1690688" y="4419600"/>
            <a:ext cx="7467600" cy="1447800"/>
          </a:xfrm>
          <a:prstGeom prst="roundRect">
            <a:avLst>
              <a:gd name="adj" fmla="val 13926"/>
            </a:avLst>
          </a:prstGeom>
          <a:solidFill>
            <a:srgbClr val="C00000"/>
          </a:solidFill>
          <a:ln w="9525" algn="ctr">
            <a:noFill/>
            <a:round/>
            <a:headEnd/>
            <a:tailEnd/>
          </a:ln>
          <a:effectLst/>
        </p:spPr>
        <p:txBody>
          <a:bodyPr wrap="none" anchor="ctr"/>
          <a:lstStyle/>
          <a:p>
            <a:pPr fontAlgn="base">
              <a:spcBef>
                <a:spcPct val="0"/>
              </a:spcBef>
              <a:spcAft>
                <a:spcPct val="0"/>
              </a:spcAft>
              <a:defRPr/>
            </a:pPr>
            <a:endParaRPr lang="en-GB" dirty="0">
              <a:solidFill>
                <a:srgbClr val="000000"/>
              </a:solidFill>
              <a:ea typeface="MS PGothic" pitchFamily="34" charset="-128"/>
            </a:endParaRPr>
          </a:p>
        </p:txBody>
      </p:sp>
      <p:sp>
        <p:nvSpPr>
          <p:cNvPr id="6" name="AutoShape 605"/>
          <p:cNvSpPr>
            <a:spLocks noChangeArrowheads="1"/>
          </p:cNvSpPr>
          <p:nvPr userDrawn="1"/>
        </p:nvSpPr>
        <p:spPr bwMode="auto">
          <a:xfrm>
            <a:off x="0" y="4419600"/>
            <a:ext cx="2286000" cy="1981200"/>
          </a:xfrm>
          <a:prstGeom prst="roundRect">
            <a:avLst>
              <a:gd name="adj" fmla="val 9745"/>
            </a:avLst>
          </a:prstGeom>
          <a:solidFill>
            <a:schemeClr val="bg1">
              <a:alpha val="50195"/>
            </a:schemeClr>
          </a:solidFill>
          <a:ln w="9525">
            <a:noFill/>
            <a:round/>
            <a:headEnd/>
            <a:tailEnd/>
          </a:ln>
        </p:spPr>
        <p:txBody>
          <a:bodyPr wrap="none" anchor="ctr"/>
          <a:lstStyle/>
          <a:p>
            <a:pPr fontAlgn="base">
              <a:spcBef>
                <a:spcPct val="0"/>
              </a:spcBef>
              <a:spcAft>
                <a:spcPct val="0"/>
              </a:spcAft>
              <a:defRPr/>
            </a:pPr>
            <a:endParaRPr lang="en-GB" dirty="0">
              <a:solidFill>
                <a:srgbClr val="000000"/>
              </a:solidFill>
              <a:ea typeface="MS PGothic" pitchFamily="34" charset="-128"/>
            </a:endParaRPr>
          </a:p>
        </p:txBody>
      </p:sp>
      <p:sp>
        <p:nvSpPr>
          <p:cNvPr id="7" name="AutoShape 611"/>
          <p:cNvSpPr>
            <a:spLocks noChangeArrowheads="1"/>
          </p:cNvSpPr>
          <p:nvPr userDrawn="1"/>
        </p:nvSpPr>
        <p:spPr bwMode="auto">
          <a:xfrm>
            <a:off x="1447800" y="1447800"/>
            <a:ext cx="7315200" cy="2819400"/>
          </a:xfrm>
          <a:prstGeom prst="roundRect">
            <a:avLst>
              <a:gd name="adj" fmla="val 5125"/>
            </a:avLst>
          </a:prstGeom>
          <a:noFill/>
          <a:ln w="9525">
            <a:solidFill>
              <a:schemeClr val="bg1"/>
            </a:solidFill>
            <a:round/>
            <a:headEnd/>
            <a:tailEnd/>
          </a:ln>
        </p:spPr>
        <p:txBody>
          <a:bodyPr wrap="none" anchor="ctr"/>
          <a:lstStyle/>
          <a:p>
            <a:pPr fontAlgn="base">
              <a:spcBef>
                <a:spcPct val="0"/>
              </a:spcBef>
              <a:spcAft>
                <a:spcPct val="0"/>
              </a:spcAft>
              <a:defRPr/>
            </a:pPr>
            <a:endParaRPr lang="en-GB" dirty="0">
              <a:solidFill>
                <a:srgbClr val="000000"/>
              </a:solidFill>
              <a:ea typeface="MS PGothic" pitchFamily="34" charset="-128"/>
            </a:endParaRPr>
          </a:p>
        </p:txBody>
      </p:sp>
      <p:sp>
        <p:nvSpPr>
          <p:cNvPr id="8" name="AutoShape 612"/>
          <p:cNvSpPr>
            <a:spLocks noChangeArrowheads="1"/>
          </p:cNvSpPr>
          <p:nvPr userDrawn="1"/>
        </p:nvSpPr>
        <p:spPr bwMode="auto">
          <a:xfrm>
            <a:off x="1676400" y="1828800"/>
            <a:ext cx="7315200" cy="2819400"/>
          </a:xfrm>
          <a:prstGeom prst="roundRect">
            <a:avLst>
              <a:gd name="adj" fmla="val 5125"/>
            </a:avLst>
          </a:prstGeom>
          <a:noFill/>
          <a:ln w="9525">
            <a:solidFill>
              <a:schemeClr val="bg1"/>
            </a:solidFill>
            <a:round/>
            <a:headEnd/>
            <a:tailEnd/>
          </a:ln>
        </p:spPr>
        <p:txBody>
          <a:bodyPr wrap="none" anchor="ctr"/>
          <a:lstStyle/>
          <a:p>
            <a:pPr fontAlgn="base">
              <a:spcBef>
                <a:spcPct val="0"/>
              </a:spcBef>
              <a:spcAft>
                <a:spcPct val="0"/>
              </a:spcAft>
              <a:defRPr/>
            </a:pPr>
            <a:endParaRPr lang="en-GB" dirty="0">
              <a:solidFill>
                <a:srgbClr val="000000"/>
              </a:solidFill>
              <a:ea typeface="MS PGothic" pitchFamily="34" charset="-128"/>
            </a:endParaRPr>
          </a:p>
        </p:txBody>
      </p:sp>
      <p:sp>
        <p:nvSpPr>
          <p:cNvPr id="9" name="Rectangle 2"/>
          <p:cNvSpPr>
            <a:spLocks noGrp="1" noChangeArrowheads="1"/>
          </p:cNvSpPr>
          <p:nvPr>
            <p:ph type="dt" sz="half" idx="10"/>
          </p:nvPr>
        </p:nvSpPr>
        <p:spPr/>
        <p:txBody>
          <a:bodyPr/>
          <a:lstStyle>
            <a:lvl1pPr>
              <a:defRPr/>
            </a:lvl1pPr>
          </a:lstStyle>
          <a:p>
            <a:pPr>
              <a:defRPr/>
            </a:pPr>
            <a:fld id="{D1926CD0-9A39-4241-83C1-DC281693BD90}" type="datetime1">
              <a:rPr lang="en-GB" smtClean="0">
                <a:solidFill>
                  <a:srgbClr val="000000"/>
                </a:solidFill>
              </a:rPr>
              <a:pPr>
                <a:defRPr/>
              </a:pPr>
              <a:t>01/09/2017</a:t>
            </a:fld>
            <a:endParaRPr lang="en-US" dirty="0">
              <a:solidFill>
                <a:srgbClr val="000000"/>
              </a:solidFill>
            </a:endParaRPr>
          </a:p>
        </p:txBody>
      </p:sp>
      <p:sp>
        <p:nvSpPr>
          <p:cNvPr id="10" name="Rectangle 3"/>
          <p:cNvSpPr>
            <a:spLocks noGrp="1" noChangeArrowheads="1"/>
          </p:cNvSpPr>
          <p:nvPr>
            <p:ph type="ftr" sz="quarter" idx="11"/>
          </p:nvPr>
        </p:nvSpPr>
        <p:spPr/>
        <p:txBody>
          <a:bodyPr/>
          <a:lstStyle>
            <a:lvl1pPr>
              <a:defRPr/>
            </a:lvl1pPr>
          </a:lstStyle>
          <a:p>
            <a:pPr>
              <a:defRPr/>
            </a:pPr>
            <a:endParaRPr lang="en-US" dirty="0">
              <a:solidFill>
                <a:srgbClr val="000000"/>
              </a:solidFill>
            </a:endParaRPr>
          </a:p>
        </p:txBody>
      </p:sp>
    </p:spTree>
    <p:extLst>
      <p:ext uri="{BB962C8B-B14F-4D97-AF65-F5344CB8AC3E}">
        <p14:creationId xmlns:p14="http://schemas.microsoft.com/office/powerpoint/2010/main" val="14174776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ectangle 2"/>
          <p:cNvSpPr>
            <a:spLocks noGrp="1" noChangeArrowheads="1"/>
          </p:cNvSpPr>
          <p:nvPr>
            <p:ph type="dt" sz="half" idx="10"/>
          </p:nvPr>
        </p:nvSpPr>
        <p:spPr>
          <a:ln/>
        </p:spPr>
        <p:txBody>
          <a:bodyPr/>
          <a:lstStyle>
            <a:lvl1pPr>
              <a:defRPr/>
            </a:lvl1pPr>
          </a:lstStyle>
          <a:p>
            <a:pPr>
              <a:defRPr/>
            </a:pPr>
            <a:fld id="{7B348B12-C1E4-44C5-A849-1450D2E220A8}" type="datetime1">
              <a:rPr lang="en-GB" smtClean="0">
                <a:solidFill>
                  <a:srgbClr val="000000"/>
                </a:solidFill>
              </a:rPr>
              <a:pPr>
                <a:defRPr/>
              </a:pPr>
              <a:t>01/09/2017</a:t>
            </a:fld>
            <a:endParaRPr lang="en-US" dirty="0">
              <a:solidFill>
                <a:srgbClr val="000000"/>
              </a:solidFill>
            </a:endParaRPr>
          </a:p>
        </p:txBody>
      </p:sp>
      <p:sp>
        <p:nvSpPr>
          <p:cNvPr id="5" name="Rectangle 3"/>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6" name="Rectangle 4"/>
          <p:cNvSpPr>
            <a:spLocks noGrp="1" noChangeArrowheads="1"/>
          </p:cNvSpPr>
          <p:nvPr>
            <p:ph type="sldNum" sz="quarter" idx="12"/>
          </p:nvPr>
        </p:nvSpPr>
        <p:spPr>
          <a:ln/>
        </p:spPr>
        <p:txBody>
          <a:bodyPr/>
          <a:lstStyle>
            <a:lvl1pPr>
              <a:defRPr/>
            </a:lvl1pPr>
          </a:lstStyle>
          <a:p>
            <a:pPr>
              <a:defRPr/>
            </a:pPr>
            <a:fld id="{A9FDC2E1-C213-4DC5-9F22-734113DF440B}"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10997973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198438"/>
            <a:ext cx="2095500" cy="55467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228600" y="198438"/>
            <a:ext cx="6134100" cy="55467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
          <p:cNvSpPr>
            <a:spLocks noGrp="1" noChangeArrowheads="1"/>
          </p:cNvSpPr>
          <p:nvPr>
            <p:ph type="dt" sz="half" idx="10"/>
          </p:nvPr>
        </p:nvSpPr>
        <p:spPr>
          <a:ln/>
        </p:spPr>
        <p:txBody>
          <a:bodyPr/>
          <a:lstStyle>
            <a:lvl1pPr>
              <a:defRPr/>
            </a:lvl1pPr>
          </a:lstStyle>
          <a:p>
            <a:pPr>
              <a:defRPr/>
            </a:pPr>
            <a:fld id="{EFA19296-7206-45E9-BD58-F04D1F7D1E5E}" type="datetime1">
              <a:rPr lang="en-GB" smtClean="0">
                <a:solidFill>
                  <a:srgbClr val="000000"/>
                </a:solidFill>
              </a:rPr>
              <a:pPr>
                <a:defRPr/>
              </a:pPr>
              <a:t>01/09/2017</a:t>
            </a:fld>
            <a:endParaRPr lang="en-US" dirty="0">
              <a:solidFill>
                <a:srgbClr val="000000"/>
              </a:solidFill>
            </a:endParaRPr>
          </a:p>
        </p:txBody>
      </p:sp>
      <p:sp>
        <p:nvSpPr>
          <p:cNvPr id="5" name="Rectangle 3"/>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6" name="Rectangle 4"/>
          <p:cNvSpPr>
            <a:spLocks noGrp="1" noChangeArrowheads="1"/>
          </p:cNvSpPr>
          <p:nvPr>
            <p:ph type="sldNum" sz="quarter" idx="12"/>
          </p:nvPr>
        </p:nvSpPr>
        <p:spPr>
          <a:ln/>
        </p:spPr>
        <p:txBody>
          <a:bodyPr/>
          <a:lstStyle>
            <a:lvl1pPr>
              <a:defRPr/>
            </a:lvl1pPr>
          </a:lstStyle>
          <a:p>
            <a:pPr>
              <a:defRPr/>
            </a:pPr>
            <a:fld id="{51EA4FAC-71E3-4726-AF88-C20ED2421E0C}"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342608283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pPr>
              <a:defRPr/>
            </a:pPr>
            <a:fld id="{80916273-09B6-436F-BDCE-CB0712723EBC}" type="datetime1">
              <a:rPr lang="en-GB" smtClean="0">
                <a:solidFill>
                  <a:prstClr val="black">
                    <a:tint val="75000"/>
                  </a:prstClr>
                </a:solidFill>
              </a:rPr>
              <a:pPr>
                <a:defRPr/>
              </a:pPr>
              <a:t>01/09/2017</a:t>
            </a:fld>
            <a:endParaRPr lang="en-US" dirty="0">
              <a:solidFill>
                <a:prstClr val="black">
                  <a:tint val="75000"/>
                </a:prstClr>
              </a:solidFill>
            </a:endParaRPr>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pPr>
              <a:defRPr/>
            </a:pPr>
            <a:endParaRPr lang="en-US" dirty="0">
              <a:solidFill>
                <a:prstClr val="black">
                  <a:tint val="75000"/>
                </a:prstClr>
              </a:solidFill>
            </a:endParaRPr>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pPr>
              <a:defRPr/>
            </a:pPr>
            <a:fld id="{A9EF3243-5476-40BD-8B51-7D4BEB07FDB6}" type="slidenum">
              <a:rPr lang="en-US" smtClean="0">
                <a:solidFill>
                  <a:prstClr val="black">
                    <a:tint val="75000"/>
                  </a:prstClr>
                </a:solidFill>
              </a:rPr>
              <a:pPr>
                <a:defRPr/>
              </a:pPr>
              <a:t>‹#›</a:t>
            </a:fld>
            <a:endParaRPr lang="en-US" dirty="0">
              <a:solidFill>
                <a:prstClr val="black">
                  <a:tint val="75000"/>
                </a:prstClr>
              </a:solidFill>
            </a:endParaRPr>
          </a:p>
        </p:txBody>
      </p:sp>
      <p:sp>
        <p:nvSpPr>
          <p:cNvPr id="10" name="Rectangle 9"/>
          <p:cNvSpPr/>
          <p:nvPr userDrawn="1"/>
        </p:nvSpPr>
        <p:spPr>
          <a:xfrm>
            <a:off x="7709823" y="76200"/>
            <a:ext cx="1306642" cy="461665"/>
          </a:xfrm>
          <a:prstGeom prst="rect">
            <a:avLst/>
          </a:prstGeom>
          <a:noFill/>
        </p:spPr>
        <p:txBody>
          <a:bodyPr wrap="square" lIns="91440" tIns="45720" rIns="91440" bIns="45720">
            <a:spAutoFit/>
          </a:bodyPr>
          <a:lstStyle/>
          <a:p>
            <a:pPr algn="ctr"/>
            <a:r>
              <a:rPr lang="en-US" sz="2400" b="0" cap="none" spc="0" dirty="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rPr>
              <a:t>GSTN</a:t>
            </a:r>
          </a:p>
        </p:txBody>
      </p:sp>
    </p:spTree>
  </p:cSld>
  <p:clrMapOvr>
    <a:overrideClrMapping bg1="lt1" tx1="dk1" bg2="lt2" tx2="dk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a:defRPr/>
            </a:pPr>
            <a:fld id="{4B22A368-3035-4A74-81F3-DFBFDADF99D5}" type="datetime1">
              <a:rPr lang="en-GB" smtClean="0">
                <a:solidFill>
                  <a:prstClr val="black">
                    <a:tint val="75000"/>
                  </a:prstClr>
                </a:solidFill>
              </a:rPr>
              <a:pPr>
                <a:defRPr/>
              </a:pPr>
              <a:t>01/09/2017</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extLst/>
          </a:lstStyle>
          <a:p>
            <a:pPr>
              <a:defRPr/>
            </a:pP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extLst/>
          </a:lstStyle>
          <a:p>
            <a:pPr>
              <a:defRPr/>
            </a:pPr>
            <a:fld id="{559CAA2C-7EA1-44E9-BBAF-D263F3E2F6AA}" type="slidenum">
              <a:rPr lang="en-US" smtClean="0">
                <a:solidFill>
                  <a:prstClr val="black">
                    <a:tint val="75000"/>
                  </a:prstClr>
                </a:solidFill>
              </a:rPr>
              <a:pPr>
                <a:defRPr/>
              </a:pPr>
              <a:t>‹#›</a:t>
            </a:fld>
            <a:endParaRPr lang="en-US" dirty="0">
              <a:solidFill>
                <a:prstClr val="black">
                  <a:tint val="75000"/>
                </a:prstClr>
              </a:solidFill>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pPr>
              <a:defRPr/>
            </a:pPr>
            <a:fld id="{80F6AE58-A7C0-4C45-85C7-4C7706207983}" type="datetime1">
              <a:rPr lang="en-GB" smtClean="0">
                <a:solidFill>
                  <a:prstClr val="black">
                    <a:tint val="75000"/>
                  </a:prstClr>
                </a:solidFill>
              </a:rPr>
              <a:pPr>
                <a:defRPr/>
              </a:pPr>
              <a:t>01/09/2017</a:t>
            </a:fld>
            <a:endParaRPr lang="en-US" dirty="0">
              <a:solidFill>
                <a:prstClr val="black">
                  <a:tint val="75000"/>
                </a:prstClr>
              </a:solidFill>
            </a:endParaRPr>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pPr>
              <a:defRPr/>
            </a:pPr>
            <a:endParaRPr lang="en-US" dirty="0">
              <a:solidFill>
                <a:prstClr val="black">
                  <a:tint val="75000"/>
                </a:prstClr>
              </a:solidFill>
            </a:endParaRPr>
          </a:p>
        </p:txBody>
      </p:sp>
      <p:sp>
        <p:nvSpPr>
          <p:cNvPr id="6" name="Slide Number Placeholder 5"/>
          <p:cNvSpPr>
            <a:spLocks noGrp="1"/>
          </p:cNvSpPr>
          <p:nvPr>
            <p:ph type="sldNum" sz="quarter" idx="12"/>
          </p:nvPr>
        </p:nvSpPr>
        <p:spPr>
          <a:xfrm>
            <a:off x="6733952" y="6555112"/>
            <a:ext cx="588336" cy="228600"/>
          </a:xfrm>
        </p:spPr>
        <p:txBody>
          <a:bodyPr/>
          <a:lstStyle>
            <a:extLst/>
          </a:lstStyle>
          <a:p>
            <a:pPr>
              <a:defRPr/>
            </a:pPr>
            <a:fld id="{CB360235-50E0-47F8-8CAD-F9CD5997C14C}" type="slidenum">
              <a:rPr lang="en-US" smtClean="0">
                <a:solidFill>
                  <a:prstClr val="black">
                    <a:tint val="75000"/>
                  </a:prstClr>
                </a:solidFill>
              </a:rPr>
              <a:pPr>
                <a:defRPr/>
              </a:pPr>
              <a:t>‹#›</a:t>
            </a:fld>
            <a:endParaRPr lang="en-US" dirty="0">
              <a:solidFill>
                <a:prstClr val="black">
                  <a:tint val="75000"/>
                </a:prstClr>
              </a:solidFill>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pPr>
              <a:defRPr/>
            </a:pPr>
            <a:fld id="{B912E963-5D4C-4020-A090-A53CB7B77B3B}" type="datetime1">
              <a:rPr lang="en-GB" smtClean="0">
                <a:solidFill>
                  <a:prstClr val="black">
                    <a:tint val="75000"/>
                  </a:prstClr>
                </a:solidFill>
              </a:rPr>
              <a:pPr>
                <a:defRPr/>
              </a:pPr>
              <a:t>01/09/2017</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extLst/>
          </a:lstStyle>
          <a:p>
            <a:pPr>
              <a:defRPr/>
            </a:pPr>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extLst/>
          </a:lstStyle>
          <a:p>
            <a:pPr>
              <a:defRPr/>
            </a:pPr>
            <a:fld id="{D3A29B45-3B08-4B83-99BB-FBD4744E5945}" type="slidenum">
              <a:rPr lang="en-US" smtClean="0">
                <a:solidFill>
                  <a:prstClr val="black">
                    <a:tint val="75000"/>
                  </a:prstClr>
                </a:solidFill>
              </a:rPr>
              <a:pPr>
                <a:defRPr/>
              </a:pPr>
              <a:t>‹#›</a:t>
            </a:fld>
            <a:endParaRPr lang="en-US" dirty="0">
              <a:solidFill>
                <a:prstClr val="black">
                  <a:tint val="75000"/>
                </a:prstClr>
              </a:solidFill>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pPr>
              <a:defRPr/>
            </a:pPr>
            <a:fld id="{741BDC81-1F19-480C-AAA9-EC951397AFBD}" type="datetime1">
              <a:rPr lang="en-GB" smtClean="0">
                <a:solidFill>
                  <a:prstClr val="black">
                    <a:tint val="75000"/>
                  </a:prstClr>
                </a:solidFill>
              </a:rPr>
              <a:pPr>
                <a:defRPr/>
              </a:pPr>
              <a:t>01/09/2017</a:t>
            </a:fld>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extLst/>
          </a:lstStyle>
          <a:p>
            <a:pPr>
              <a:defRPr/>
            </a:pPr>
            <a:endParaRPr lang="en-US" dirty="0">
              <a:solidFill>
                <a:prstClr val="black">
                  <a:tint val="75000"/>
                </a:prstClr>
              </a:solidFill>
            </a:endParaRPr>
          </a:p>
        </p:txBody>
      </p:sp>
      <p:sp>
        <p:nvSpPr>
          <p:cNvPr id="9" name="Slide Number Placeholder 8"/>
          <p:cNvSpPr>
            <a:spLocks noGrp="1"/>
          </p:cNvSpPr>
          <p:nvPr>
            <p:ph type="sldNum" sz="quarter" idx="12"/>
          </p:nvPr>
        </p:nvSpPr>
        <p:spPr/>
        <p:txBody>
          <a:bodyPr/>
          <a:lstStyle>
            <a:extLst/>
          </a:lstStyle>
          <a:p>
            <a:pPr>
              <a:defRPr/>
            </a:pPr>
            <a:fld id="{3E31F15A-E546-4F4F-B765-28B93B025698}" type="slidenum">
              <a:rPr lang="en-US" smtClean="0">
                <a:solidFill>
                  <a:prstClr val="black">
                    <a:tint val="75000"/>
                  </a:prstClr>
                </a:solidFill>
              </a:rPr>
              <a:pPr>
                <a:defRPr/>
              </a:pPr>
              <a:t>‹#›</a:t>
            </a:fld>
            <a:endParaRPr lang="en-US" dirty="0">
              <a:solidFill>
                <a:prstClr val="black">
                  <a:tint val="75000"/>
                </a:prstClr>
              </a:solidFill>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pPr>
              <a:defRPr/>
            </a:pPr>
            <a:fld id="{195C0A88-33FF-4F53-BDF6-4455750961BF}" type="datetime1">
              <a:rPr lang="en-GB" smtClean="0">
                <a:solidFill>
                  <a:prstClr val="black">
                    <a:tint val="75000"/>
                  </a:prstClr>
                </a:solidFill>
              </a:rPr>
              <a:pPr>
                <a:defRPr/>
              </a:pPr>
              <a:t>01/09/2017</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extLst/>
          </a:lstStyle>
          <a:p>
            <a:pPr>
              <a:defRPr/>
            </a:pPr>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extLst/>
          </a:lstStyle>
          <a:p>
            <a:pPr>
              <a:defRPr/>
            </a:pPr>
            <a:fld id="{768D1FEA-9BF3-4954-8BF4-932F4DC9E199}" type="slidenum">
              <a:rPr lang="en-US" smtClean="0">
                <a:solidFill>
                  <a:prstClr val="black">
                    <a:tint val="75000"/>
                  </a:prstClr>
                </a:solidFill>
              </a:rPr>
              <a:pPr>
                <a:defRPr/>
              </a:pPr>
              <a:t>‹#›</a:t>
            </a:fld>
            <a:endParaRPr lang="en-US" dirty="0">
              <a:solidFill>
                <a:prstClr val="black">
                  <a:tint val="75000"/>
                </a:prstClr>
              </a:solidFill>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pPr>
              <a:defRPr/>
            </a:pPr>
            <a:fld id="{7D1B33A7-1957-41FC-A42E-1E2FC1A60457}" type="datetime1">
              <a:rPr lang="en-GB" smtClean="0">
                <a:solidFill>
                  <a:prstClr val="black">
                    <a:tint val="75000"/>
                  </a:prstClr>
                </a:solidFill>
              </a:rPr>
              <a:pPr>
                <a:defRPr/>
              </a:pPr>
              <a:t>01/09/2017</a:t>
            </a:fld>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lvl1pPr>
              <a:defRPr>
                <a:solidFill>
                  <a:schemeClr val="tx2"/>
                </a:solidFill>
              </a:defRPr>
            </a:lvl1pPr>
            <a:extLst/>
          </a:lstStyle>
          <a:p>
            <a:pPr>
              <a:defRPr/>
            </a:pPr>
            <a:endParaRPr lang="en-US" dirty="0">
              <a:solidFill>
                <a:prstClr val="black">
                  <a:tint val="75000"/>
                </a:prstClr>
              </a:solidFill>
            </a:endParaRPr>
          </a:p>
        </p:txBody>
      </p:sp>
      <p:sp>
        <p:nvSpPr>
          <p:cNvPr id="4" name="Slide Number Placeholder 3"/>
          <p:cNvSpPr>
            <a:spLocks noGrp="1"/>
          </p:cNvSpPr>
          <p:nvPr>
            <p:ph type="sldNum" sz="quarter" idx="12"/>
          </p:nvPr>
        </p:nvSpPr>
        <p:spPr/>
        <p:txBody>
          <a:bodyPr/>
          <a:lstStyle>
            <a:extLst/>
          </a:lstStyle>
          <a:p>
            <a:pPr>
              <a:defRPr/>
            </a:pPr>
            <a:fld id="{3B685DBA-E9BE-4243-9ACE-98C908D9DCC1}" type="slidenum">
              <a:rPr lang="en-US" smtClean="0">
                <a:solidFill>
                  <a:prstClr val="black">
                    <a:tint val="75000"/>
                  </a:prstClr>
                </a:solidFill>
              </a:rPr>
              <a:pPr>
                <a:defRPr/>
              </a:pPr>
              <a:t>‹#›</a:t>
            </a:fld>
            <a:endParaRPr lang="en-US" dirty="0">
              <a:solidFill>
                <a:prstClr val="black">
                  <a:tint val="75000"/>
                </a:prstClr>
              </a:solidFill>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pPr>
              <a:defRPr/>
            </a:pPr>
            <a:fld id="{A579AC55-9437-497D-A2F3-ADD974ECC933}" type="datetime1">
              <a:rPr lang="en-GB" smtClean="0">
                <a:solidFill>
                  <a:prstClr val="black">
                    <a:tint val="75000"/>
                  </a:prstClr>
                </a:solidFill>
              </a:rPr>
              <a:pPr>
                <a:defRPr/>
              </a:pPr>
              <a:t>01/09/2017</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extLst/>
          </a:lstStyle>
          <a:p>
            <a:pPr>
              <a:defRPr/>
            </a:pPr>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extLst/>
          </a:lstStyle>
          <a:p>
            <a:pPr>
              <a:defRPr/>
            </a:pPr>
            <a:fld id="{C8B9F86D-3AC6-4C83-8269-C181435F3D3E}" type="slidenum">
              <a:rPr lang="en-US" smtClean="0">
                <a:solidFill>
                  <a:prstClr val="black">
                    <a:tint val="75000"/>
                  </a:prstClr>
                </a:solidFill>
              </a:rPr>
              <a:pPr>
                <a:defRPr/>
              </a:pPr>
              <a:t>‹#›</a:t>
            </a:fld>
            <a:endParaRPr lang="en-US" dirty="0">
              <a:solidFill>
                <a:prstClr val="black">
                  <a:tint val="75000"/>
                </a:prstClr>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ectangle 2"/>
          <p:cNvSpPr>
            <a:spLocks noGrp="1" noChangeArrowheads="1"/>
          </p:cNvSpPr>
          <p:nvPr>
            <p:ph type="dt" sz="half" idx="10"/>
          </p:nvPr>
        </p:nvSpPr>
        <p:spPr>
          <a:ln/>
        </p:spPr>
        <p:txBody>
          <a:bodyPr/>
          <a:lstStyle>
            <a:lvl1pPr>
              <a:defRPr/>
            </a:lvl1pPr>
          </a:lstStyle>
          <a:p>
            <a:pPr>
              <a:defRPr/>
            </a:pPr>
            <a:fld id="{385F2ACC-5940-4391-851E-22C9DD237260}" type="datetime1">
              <a:rPr lang="en-GB" smtClean="0">
                <a:solidFill>
                  <a:srgbClr val="000000"/>
                </a:solidFill>
              </a:rPr>
              <a:pPr>
                <a:defRPr/>
              </a:pPr>
              <a:t>01/09/2017</a:t>
            </a:fld>
            <a:endParaRPr lang="en-US" dirty="0">
              <a:solidFill>
                <a:srgbClr val="000000"/>
              </a:solidFill>
            </a:endParaRPr>
          </a:p>
        </p:txBody>
      </p:sp>
      <p:sp>
        <p:nvSpPr>
          <p:cNvPr id="5" name="Rectangle 3"/>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6" name="Rectangle 4"/>
          <p:cNvSpPr>
            <a:spLocks noGrp="1" noChangeArrowheads="1"/>
          </p:cNvSpPr>
          <p:nvPr>
            <p:ph type="sldNum" sz="quarter" idx="12"/>
          </p:nvPr>
        </p:nvSpPr>
        <p:spPr>
          <a:ln/>
        </p:spPr>
        <p:txBody>
          <a:bodyPr/>
          <a:lstStyle>
            <a:lvl1pPr>
              <a:defRPr/>
            </a:lvl1pPr>
          </a:lstStyle>
          <a:p>
            <a:pPr>
              <a:defRPr/>
            </a:pPr>
            <a:fld id="{9D95F68C-313E-41A7-A2DE-7DC8C26EC007}"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183265679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pPr>
              <a:defRPr/>
            </a:pPr>
            <a:fld id="{310480CE-F5E3-420A-A7F7-C435BAE01866}" type="datetime1">
              <a:rPr lang="en-GB" smtClean="0">
                <a:solidFill>
                  <a:prstClr val="black">
                    <a:tint val="75000"/>
                  </a:prstClr>
                </a:solidFill>
              </a:rPr>
              <a:pPr>
                <a:defRPr/>
              </a:pPr>
              <a:t>01/09/2017</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extLst/>
          </a:lstStyle>
          <a:p>
            <a:pPr>
              <a:defRPr/>
            </a:pPr>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extLst/>
          </a:lstStyle>
          <a:p>
            <a:pPr>
              <a:defRPr/>
            </a:pPr>
            <a:fld id="{B640C527-22FF-49F5-9B6A-1CA3C07A36F7}" type="slidenum">
              <a:rPr lang="en-US" smtClean="0">
                <a:solidFill>
                  <a:prstClr val="black">
                    <a:tint val="75000"/>
                  </a:prstClr>
                </a:solidFill>
              </a:rPr>
              <a:pPr>
                <a:defRPr/>
              </a:pPr>
              <a:t>‹#›</a:t>
            </a:fld>
            <a:endParaRPr lang="en-US" dirty="0">
              <a:solidFill>
                <a:prstClr val="black">
                  <a:tint val="75000"/>
                </a:prstClr>
              </a:solidFill>
            </a:endParaRPr>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a:defRPr/>
            </a:pPr>
            <a:fld id="{C6EB0B06-5CFE-451E-9D12-6F5903262B2C}" type="datetime1">
              <a:rPr lang="en-GB" smtClean="0">
                <a:solidFill>
                  <a:prstClr val="black">
                    <a:tint val="75000"/>
                  </a:prstClr>
                </a:solidFill>
              </a:rPr>
              <a:pPr>
                <a:defRPr/>
              </a:pPr>
              <a:t>01/09/2017</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extLst/>
          </a:lstStyle>
          <a:p>
            <a:pPr>
              <a:defRPr/>
            </a:pP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extLst/>
          </a:lstStyle>
          <a:p>
            <a:pPr>
              <a:defRPr/>
            </a:pPr>
            <a:fld id="{29A48756-8086-4166-89F3-1D1F1AAACEBB}" type="slidenum">
              <a:rPr lang="en-US" smtClean="0">
                <a:solidFill>
                  <a:prstClr val="black">
                    <a:tint val="75000"/>
                  </a:prstClr>
                </a:solidFill>
              </a:rPr>
              <a:pPr>
                <a:defRPr/>
              </a:pPr>
              <a:t>‹#›</a:t>
            </a:fld>
            <a:endParaRPr lang="en-US" dirty="0">
              <a:solidFill>
                <a:prstClr val="black">
                  <a:tint val="75000"/>
                </a:prstClr>
              </a:solidFill>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pPr>
              <a:defRPr/>
            </a:pPr>
            <a:fld id="{78ECE2C8-FC8A-4CB2-A337-75232921F6A9}" type="datetime1">
              <a:rPr lang="en-GB" smtClean="0">
                <a:solidFill>
                  <a:prstClr val="black">
                    <a:tint val="75000"/>
                  </a:prstClr>
                </a:solidFill>
              </a:rPr>
              <a:pPr>
                <a:defRPr/>
              </a:pPr>
              <a:t>01/09/2017</a:t>
            </a:fld>
            <a:endParaRPr lang="en-US" dirty="0">
              <a:solidFill>
                <a:prstClr val="black">
                  <a:tint val="75000"/>
                </a:prstClr>
              </a:solidFill>
            </a:endParaRPr>
          </a:p>
        </p:txBody>
      </p:sp>
      <p:sp>
        <p:nvSpPr>
          <p:cNvPr id="5" name="Footer Placeholder 4"/>
          <p:cNvSpPr>
            <a:spLocks noGrp="1"/>
          </p:cNvSpPr>
          <p:nvPr>
            <p:ph type="ftr" sz="quarter" idx="11"/>
          </p:nvPr>
        </p:nvSpPr>
        <p:spPr>
          <a:xfrm>
            <a:off x="457200" y="6556248"/>
            <a:ext cx="3657600" cy="228600"/>
          </a:xfrm>
        </p:spPr>
        <p:txBody>
          <a:bodyPr/>
          <a:lstStyle>
            <a:extLst/>
          </a:lstStyle>
          <a:p>
            <a:pPr>
              <a:defRPr/>
            </a:pPr>
            <a:endParaRPr lang="en-US" dirty="0">
              <a:solidFill>
                <a:prstClr val="black">
                  <a:tint val="75000"/>
                </a:prstClr>
              </a:solidFill>
            </a:endParaRPr>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pPr>
              <a:defRPr/>
            </a:pPr>
            <a:fld id="{25047567-6B92-429F-9864-B0C12925A423}" type="slidenum">
              <a:rPr lang="en-US" smtClean="0">
                <a:solidFill>
                  <a:prstClr val="black">
                    <a:tint val="75000"/>
                  </a:prstClr>
                </a:solidFill>
              </a:rPr>
              <a:pPr>
                <a:defRPr/>
              </a:pPr>
              <a:t>‹#›</a:t>
            </a:fld>
            <a:endParaRPr lang="en-US" dirty="0">
              <a:solidFill>
                <a:prstClr val="black">
                  <a:tint val="75000"/>
                </a:prstClr>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2"/>
          <p:cNvSpPr>
            <a:spLocks noGrp="1" noChangeArrowheads="1"/>
          </p:cNvSpPr>
          <p:nvPr>
            <p:ph type="dt" sz="half" idx="10"/>
          </p:nvPr>
        </p:nvSpPr>
        <p:spPr>
          <a:ln/>
        </p:spPr>
        <p:txBody>
          <a:bodyPr/>
          <a:lstStyle>
            <a:lvl1pPr>
              <a:defRPr/>
            </a:lvl1pPr>
          </a:lstStyle>
          <a:p>
            <a:pPr>
              <a:defRPr/>
            </a:pPr>
            <a:fld id="{04B848EF-5984-4D50-9906-C8A83C63AD76}" type="datetime1">
              <a:rPr lang="en-GB" smtClean="0">
                <a:solidFill>
                  <a:srgbClr val="000000"/>
                </a:solidFill>
              </a:rPr>
              <a:pPr>
                <a:defRPr/>
              </a:pPr>
              <a:t>01/09/2017</a:t>
            </a:fld>
            <a:endParaRPr lang="en-US" dirty="0">
              <a:solidFill>
                <a:srgbClr val="000000"/>
              </a:solidFill>
            </a:endParaRPr>
          </a:p>
        </p:txBody>
      </p:sp>
      <p:sp>
        <p:nvSpPr>
          <p:cNvPr id="5" name="Rectangle 3"/>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6" name="Rectangle 4"/>
          <p:cNvSpPr>
            <a:spLocks noGrp="1" noChangeArrowheads="1"/>
          </p:cNvSpPr>
          <p:nvPr>
            <p:ph type="sldNum" sz="quarter" idx="12"/>
          </p:nvPr>
        </p:nvSpPr>
        <p:spPr>
          <a:ln/>
        </p:spPr>
        <p:txBody>
          <a:bodyPr/>
          <a:lstStyle>
            <a:lvl1pPr>
              <a:defRPr/>
            </a:lvl1pPr>
          </a:lstStyle>
          <a:p>
            <a:pPr>
              <a:defRPr/>
            </a:pPr>
            <a:fld id="{E7973615-C7DA-4FF3-9A63-CADFAA0A195A}"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8525134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81000" y="1219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572000" y="1219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2"/>
          <p:cNvSpPr>
            <a:spLocks noGrp="1" noChangeArrowheads="1"/>
          </p:cNvSpPr>
          <p:nvPr>
            <p:ph type="dt" sz="half" idx="10"/>
          </p:nvPr>
        </p:nvSpPr>
        <p:spPr>
          <a:ln/>
        </p:spPr>
        <p:txBody>
          <a:bodyPr/>
          <a:lstStyle>
            <a:lvl1pPr>
              <a:defRPr/>
            </a:lvl1pPr>
          </a:lstStyle>
          <a:p>
            <a:pPr>
              <a:defRPr/>
            </a:pPr>
            <a:fld id="{3520A974-2D92-45C6-93F9-BE8677E45134}" type="datetime1">
              <a:rPr lang="en-GB" smtClean="0">
                <a:solidFill>
                  <a:srgbClr val="000000"/>
                </a:solidFill>
              </a:rPr>
              <a:pPr>
                <a:defRPr/>
              </a:pPr>
              <a:t>01/09/2017</a:t>
            </a:fld>
            <a:endParaRPr lang="en-US" dirty="0">
              <a:solidFill>
                <a:srgbClr val="000000"/>
              </a:solidFill>
            </a:endParaRPr>
          </a:p>
        </p:txBody>
      </p:sp>
      <p:sp>
        <p:nvSpPr>
          <p:cNvPr id="6" name="Rectangle 3"/>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7" name="Rectangle 4"/>
          <p:cNvSpPr>
            <a:spLocks noGrp="1" noChangeArrowheads="1"/>
          </p:cNvSpPr>
          <p:nvPr>
            <p:ph type="sldNum" sz="quarter" idx="12"/>
          </p:nvPr>
        </p:nvSpPr>
        <p:spPr>
          <a:ln/>
        </p:spPr>
        <p:txBody>
          <a:bodyPr/>
          <a:lstStyle>
            <a:lvl1pPr>
              <a:defRPr/>
            </a:lvl1pPr>
          </a:lstStyle>
          <a:p>
            <a:pPr>
              <a:defRPr/>
            </a:pPr>
            <a:fld id="{5243D709-DBA6-4184-8D56-4E788A6C90E9}"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25385174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2"/>
          <p:cNvSpPr>
            <a:spLocks noGrp="1" noChangeArrowheads="1"/>
          </p:cNvSpPr>
          <p:nvPr>
            <p:ph type="dt" sz="half" idx="10"/>
          </p:nvPr>
        </p:nvSpPr>
        <p:spPr>
          <a:ln/>
        </p:spPr>
        <p:txBody>
          <a:bodyPr/>
          <a:lstStyle>
            <a:lvl1pPr>
              <a:defRPr/>
            </a:lvl1pPr>
          </a:lstStyle>
          <a:p>
            <a:pPr>
              <a:defRPr/>
            </a:pPr>
            <a:fld id="{B2E9DA22-4D81-4390-965F-B7322BDDB274}" type="datetime1">
              <a:rPr lang="en-GB" smtClean="0">
                <a:solidFill>
                  <a:srgbClr val="000000"/>
                </a:solidFill>
              </a:rPr>
              <a:pPr>
                <a:defRPr/>
              </a:pPr>
              <a:t>01/09/2017</a:t>
            </a:fld>
            <a:endParaRPr lang="en-US" dirty="0">
              <a:solidFill>
                <a:srgbClr val="000000"/>
              </a:solidFill>
            </a:endParaRPr>
          </a:p>
        </p:txBody>
      </p:sp>
      <p:sp>
        <p:nvSpPr>
          <p:cNvPr id="8" name="Rectangle 3"/>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9" name="Rectangle 4"/>
          <p:cNvSpPr>
            <a:spLocks noGrp="1" noChangeArrowheads="1"/>
          </p:cNvSpPr>
          <p:nvPr>
            <p:ph type="sldNum" sz="quarter" idx="12"/>
          </p:nvPr>
        </p:nvSpPr>
        <p:spPr>
          <a:ln/>
        </p:spPr>
        <p:txBody>
          <a:bodyPr/>
          <a:lstStyle>
            <a:lvl1pPr>
              <a:defRPr/>
            </a:lvl1pPr>
          </a:lstStyle>
          <a:p>
            <a:pPr>
              <a:defRPr/>
            </a:pPr>
            <a:fld id="{4C1002C3-FC58-45D8-8873-EE0B8357CA8D}"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8820923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2"/>
          <p:cNvSpPr>
            <a:spLocks noGrp="1" noChangeArrowheads="1"/>
          </p:cNvSpPr>
          <p:nvPr>
            <p:ph type="dt" sz="half" idx="10"/>
          </p:nvPr>
        </p:nvSpPr>
        <p:spPr>
          <a:ln/>
        </p:spPr>
        <p:txBody>
          <a:bodyPr/>
          <a:lstStyle>
            <a:lvl1pPr>
              <a:defRPr/>
            </a:lvl1pPr>
          </a:lstStyle>
          <a:p>
            <a:pPr>
              <a:defRPr/>
            </a:pPr>
            <a:fld id="{968976DE-A603-4361-9392-554E627D69D0}" type="datetime1">
              <a:rPr lang="en-GB" smtClean="0">
                <a:solidFill>
                  <a:srgbClr val="000000"/>
                </a:solidFill>
              </a:rPr>
              <a:pPr>
                <a:defRPr/>
              </a:pPr>
              <a:t>01/09/2017</a:t>
            </a:fld>
            <a:endParaRPr lang="en-US" dirty="0">
              <a:solidFill>
                <a:srgbClr val="000000"/>
              </a:solidFill>
            </a:endParaRPr>
          </a:p>
        </p:txBody>
      </p:sp>
      <p:sp>
        <p:nvSpPr>
          <p:cNvPr id="4" name="Rectangle 3"/>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5" name="Rectangle 4"/>
          <p:cNvSpPr>
            <a:spLocks noGrp="1" noChangeArrowheads="1"/>
          </p:cNvSpPr>
          <p:nvPr>
            <p:ph type="sldNum" sz="quarter" idx="12"/>
          </p:nvPr>
        </p:nvSpPr>
        <p:spPr>
          <a:ln/>
        </p:spPr>
        <p:txBody>
          <a:bodyPr/>
          <a:lstStyle>
            <a:lvl1pPr>
              <a:defRPr/>
            </a:lvl1pPr>
          </a:lstStyle>
          <a:p>
            <a:pPr>
              <a:defRPr/>
            </a:pPr>
            <a:fld id="{9FB3D0EC-20B7-42BC-9167-3003388FDB86}"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39162006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
          <p:cNvSpPr>
            <a:spLocks noGrp="1" noChangeArrowheads="1"/>
          </p:cNvSpPr>
          <p:nvPr>
            <p:ph type="dt" sz="half" idx="10"/>
          </p:nvPr>
        </p:nvSpPr>
        <p:spPr>
          <a:ln/>
        </p:spPr>
        <p:txBody>
          <a:bodyPr/>
          <a:lstStyle>
            <a:lvl1pPr>
              <a:defRPr/>
            </a:lvl1pPr>
          </a:lstStyle>
          <a:p>
            <a:pPr>
              <a:defRPr/>
            </a:pPr>
            <a:fld id="{18412CF1-C171-4ECB-9554-8B45ADDCDAB6}" type="datetime1">
              <a:rPr lang="en-GB" smtClean="0">
                <a:solidFill>
                  <a:srgbClr val="000000"/>
                </a:solidFill>
              </a:rPr>
              <a:pPr>
                <a:defRPr/>
              </a:pPr>
              <a:t>01/09/2017</a:t>
            </a:fld>
            <a:endParaRPr lang="en-US" dirty="0">
              <a:solidFill>
                <a:srgbClr val="000000"/>
              </a:solidFill>
            </a:endParaRPr>
          </a:p>
        </p:txBody>
      </p:sp>
      <p:sp>
        <p:nvSpPr>
          <p:cNvPr id="3" name="Rectangle 3"/>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4" name="Rectangle 4"/>
          <p:cNvSpPr>
            <a:spLocks noGrp="1" noChangeArrowheads="1"/>
          </p:cNvSpPr>
          <p:nvPr>
            <p:ph type="sldNum" sz="quarter" idx="12"/>
          </p:nvPr>
        </p:nvSpPr>
        <p:spPr>
          <a:ln/>
        </p:spPr>
        <p:txBody>
          <a:bodyPr/>
          <a:lstStyle>
            <a:lvl1pPr>
              <a:defRPr/>
            </a:lvl1pPr>
          </a:lstStyle>
          <a:p>
            <a:pPr>
              <a:defRPr/>
            </a:pPr>
            <a:fld id="{E144E0C6-F562-4F1D-8BE1-5A2C42081326}"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25937651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2"/>
          <p:cNvSpPr>
            <a:spLocks noGrp="1" noChangeArrowheads="1"/>
          </p:cNvSpPr>
          <p:nvPr>
            <p:ph type="dt" sz="half" idx="10"/>
          </p:nvPr>
        </p:nvSpPr>
        <p:spPr>
          <a:ln/>
        </p:spPr>
        <p:txBody>
          <a:bodyPr/>
          <a:lstStyle>
            <a:lvl1pPr>
              <a:defRPr/>
            </a:lvl1pPr>
          </a:lstStyle>
          <a:p>
            <a:pPr>
              <a:defRPr/>
            </a:pPr>
            <a:fld id="{9276A7FE-C111-4EFD-A511-050560AAA992}" type="datetime1">
              <a:rPr lang="en-GB" smtClean="0">
                <a:solidFill>
                  <a:srgbClr val="000000"/>
                </a:solidFill>
              </a:rPr>
              <a:pPr>
                <a:defRPr/>
              </a:pPr>
              <a:t>01/09/2017</a:t>
            </a:fld>
            <a:endParaRPr lang="en-US" dirty="0">
              <a:solidFill>
                <a:srgbClr val="000000"/>
              </a:solidFill>
            </a:endParaRPr>
          </a:p>
        </p:txBody>
      </p:sp>
      <p:sp>
        <p:nvSpPr>
          <p:cNvPr id="6" name="Rectangle 3"/>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7" name="Rectangle 4"/>
          <p:cNvSpPr>
            <a:spLocks noGrp="1" noChangeArrowheads="1"/>
          </p:cNvSpPr>
          <p:nvPr>
            <p:ph type="sldNum" sz="quarter" idx="12"/>
          </p:nvPr>
        </p:nvSpPr>
        <p:spPr>
          <a:ln/>
        </p:spPr>
        <p:txBody>
          <a:bodyPr/>
          <a:lstStyle>
            <a:lvl1pPr>
              <a:defRPr/>
            </a:lvl1pPr>
          </a:lstStyle>
          <a:p>
            <a:pPr>
              <a:defRPr/>
            </a:pPr>
            <a:fld id="{8716DC66-810A-4913-B3FD-B4B2A0A6B2AF}"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22120917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2"/>
          <p:cNvSpPr>
            <a:spLocks noGrp="1" noChangeArrowheads="1"/>
          </p:cNvSpPr>
          <p:nvPr>
            <p:ph type="dt" sz="half" idx="10"/>
          </p:nvPr>
        </p:nvSpPr>
        <p:spPr>
          <a:ln/>
        </p:spPr>
        <p:txBody>
          <a:bodyPr/>
          <a:lstStyle>
            <a:lvl1pPr>
              <a:defRPr/>
            </a:lvl1pPr>
          </a:lstStyle>
          <a:p>
            <a:pPr>
              <a:defRPr/>
            </a:pPr>
            <a:fld id="{D9E0E7DD-3BB5-439D-A66B-343D121AD27A}" type="datetime1">
              <a:rPr lang="en-GB" smtClean="0">
                <a:solidFill>
                  <a:srgbClr val="000000"/>
                </a:solidFill>
              </a:rPr>
              <a:pPr>
                <a:defRPr/>
              </a:pPr>
              <a:t>01/09/2017</a:t>
            </a:fld>
            <a:endParaRPr lang="en-US" dirty="0">
              <a:solidFill>
                <a:srgbClr val="000000"/>
              </a:solidFill>
            </a:endParaRPr>
          </a:p>
        </p:txBody>
      </p:sp>
      <p:sp>
        <p:nvSpPr>
          <p:cNvPr id="6" name="Rectangle 3"/>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7" name="Rectangle 4"/>
          <p:cNvSpPr>
            <a:spLocks noGrp="1" noChangeArrowheads="1"/>
          </p:cNvSpPr>
          <p:nvPr>
            <p:ph type="sldNum" sz="quarter" idx="12"/>
          </p:nvPr>
        </p:nvSpPr>
        <p:spPr>
          <a:ln/>
        </p:spPr>
        <p:txBody>
          <a:bodyPr/>
          <a:lstStyle>
            <a:lvl1pPr>
              <a:defRPr/>
            </a:lvl1pPr>
          </a:lstStyle>
          <a:p>
            <a:pPr>
              <a:defRPr/>
            </a:pPr>
            <a:fld id="{63787A5B-194E-419A-8E89-02DB230A963E}"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13158480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2.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43010" name="Rectangle 2"/>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pitchFamily="34" charset="0"/>
                <a:ea typeface="+mn-ea"/>
                <a:cs typeface="+mn-cs"/>
              </a:defRPr>
            </a:lvl1pPr>
          </a:lstStyle>
          <a:p>
            <a:pPr fontAlgn="base">
              <a:spcBef>
                <a:spcPct val="0"/>
              </a:spcBef>
              <a:spcAft>
                <a:spcPct val="0"/>
              </a:spcAft>
              <a:defRPr/>
            </a:pPr>
            <a:fld id="{522B2CDA-3215-4A16-BD01-0AD4C3181A28}" type="datetime1">
              <a:rPr lang="en-GB" smtClean="0">
                <a:solidFill>
                  <a:srgbClr val="000000"/>
                </a:solidFill>
              </a:rPr>
              <a:pPr fontAlgn="base">
                <a:spcBef>
                  <a:spcPct val="0"/>
                </a:spcBef>
                <a:spcAft>
                  <a:spcPct val="0"/>
                </a:spcAft>
                <a:defRPr/>
              </a:pPr>
              <a:t>01/09/2017</a:t>
            </a:fld>
            <a:endParaRPr lang="en-US" dirty="0">
              <a:solidFill>
                <a:srgbClr val="000000"/>
              </a:solidFill>
            </a:endParaRPr>
          </a:p>
        </p:txBody>
      </p:sp>
      <p:sp>
        <p:nvSpPr>
          <p:cNvPr id="43011" name="Rectangle 3"/>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pitchFamily="34" charset="0"/>
                <a:ea typeface="+mn-ea"/>
                <a:cs typeface="+mn-cs"/>
              </a:defRPr>
            </a:lvl1pPr>
          </a:lstStyle>
          <a:p>
            <a:pPr fontAlgn="base">
              <a:spcBef>
                <a:spcPct val="0"/>
              </a:spcBef>
              <a:spcAft>
                <a:spcPct val="0"/>
              </a:spcAft>
              <a:defRPr/>
            </a:pPr>
            <a:endParaRPr lang="en-US" dirty="0">
              <a:solidFill>
                <a:srgbClr val="000000"/>
              </a:solidFill>
            </a:endParaRPr>
          </a:p>
        </p:txBody>
      </p:sp>
      <p:sp>
        <p:nvSpPr>
          <p:cNvPr id="43012" name="Rectangle 4"/>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pitchFamily="34" charset="0"/>
                <a:ea typeface="+mn-ea"/>
                <a:cs typeface="+mn-cs"/>
              </a:defRPr>
            </a:lvl1pPr>
          </a:lstStyle>
          <a:p>
            <a:pPr fontAlgn="base">
              <a:spcBef>
                <a:spcPct val="0"/>
              </a:spcBef>
              <a:spcAft>
                <a:spcPct val="0"/>
              </a:spcAft>
              <a:defRPr/>
            </a:pPr>
            <a:fld id="{E81D1505-F844-4271-9B64-D28BF7EF0073}" type="slidenum">
              <a:rPr lang="en-US">
                <a:solidFill>
                  <a:srgbClr val="000000"/>
                </a:solidFill>
              </a:rPr>
              <a:pPr fontAlgn="base">
                <a:spcBef>
                  <a:spcPct val="0"/>
                </a:spcBef>
                <a:spcAft>
                  <a:spcPct val="0"/>
                </a:spcAft>
                <a:defRPr/>
              </a:pPr>
              <a:t>‹#›</a:t>
            </a:fld>
            <a:endParaRPr lang="en-US" dirty="0">
              <a:solidFill>
                <a:srgbClr val="000000"/>
              </a:solidFill>
            </a:endParaRPr>
          </a:p>
        </p:txBody>
      </p:sp>
      <p:sp>
        <p:nvSpPr>
          <p:cNvPr id="43013" name="AutoShape 5"/>
          <p:cNvSpPr>
            <a:spLocks noChangeArrowheads="1"/>
          </p:cNvSpPr>
          <p:nvPr/>
        </p:nvSpPr>
        <p:spPr bwMode="auto">
          <a:xfrm>
            <a:off x="0" y="0"/>
            <a:ext cx="9144000" cy="1104900"/>
          </a:xfrm>
          <a:prstGeom prst="roundRect">
            <a:avLst>
              <a:gd name="adj" fmla="val 13926"/>
            </a:avLst>
          </a:prstGeom>
          <a:solidFill>
            <a:srgbClr val="C00000"/>
          </a:solidFill>
          <a:ln w="9525" algn="ctr">
            <a:noFill/>
            <a:round/>
            <a:headEnd/>
            <a:tailEnd/>
          </a:ln>
          <a:effectLst/>
        </p:spPr>
        <p:txBody>
          <a:bodyPr wrap="none" lIns="274320" tIns="777240" bIns="0" anchor="b"/>
          <a:lstStyle/>
          <a:p>
            <a:pPr fontAlgn="base">
              <a:spcBef>
                <a:spcPct val="0"/>
              </a:spcBef>
              <a:spcAft>
                <a:spcPct val="0"/>
              </a:spcAft>
              <a:defRPr/>
            </a:pPr>
            <a:endParaRPr lang="en-US" dirty="0">
              <a:solidFill>
                <a:srgbClr val="000000"/>
              </a:solidFill>
              <a:ea typeface="MS PGothic" pitchFamily="34" charset="-128"/>
            </a:endParaRPr>
          </a:p>
        </p:txBody>
      </p:sp>
      <p:sp>
        <p:nvSpPr>
          <p:cNvPr id="14" name="AutoShape 39"/>
          <p:cNvSpPr>
            <a:spLocks noChangeArrowheads="1"/>
          </p:cNvSpPr>
          <p:nvPr/>
        </p:nvSpPr>
        <p:spPr bwMode="auto">
          <a:xfrm>
            <a:off x="8686800" y="6553199"/>
            <a:ext cx="381000" cy="276225"/>
          </a:xfrm>
          <a:prstGeom prst="roundRect">
            <a:avLst>
              <a:gd name="adj" fmla="val 16667"/>
            </a:avLst>
          </a:prstGeom>
          <a:solidFill>
            <a:schemeClr val="bg1">
              <a:lumMod val="95000"/>
            </a:schemeClr>
          </a:solidFill>
          <a:ln w="9525">
            <a:solidFill>
              <a:schemeClr val="tx1"/>
            </a:solidFill>
            <a:round/>
            <a:headEnd/>
            <a:tailEnd/>
          </a:ln>
        </p:spPr>
        <p:txBody>
          <a:bodyPr wrap="none" lIns="54000" tIns="10800" rIns="54000" bIns="10800" anchor="ctr"/>
          <a:lstStyle/>
          <a:p>
            <a:pPr algn="ctr" fontAlgn="base">
              <a:spcBef>
                <a:spcPct val="0"/>
              </a:spcBef>
              <a:spcAft>
                <a:spcPct val="0"/>
              </a:spcAft>
              <a:defRPr/>
            </a:pPr>
            <a:endParaRPr lang="en-GB" sz="1000" dirty="0">
              <a:solidFill>
                <a:srgbClr val="000000"/>
              </a:solidFill>
              <a:ea typeface="MS PGothic" pitchFamily="34" charset="-128"/>
            </a:endParaRPr>
          </a:p>
        </p:txBody>
      </p:sp>
      <p:sp>
        <p:nvSpPr>
          <p:cNvPr id="21" name="Rectangle 28"/>
          <p:cNvSpPr>
            <a:spLocks noChangeArrowheads="1"/>
          </p:cNvSpPr>
          <p:nvPr/>
        </p:nvSpPr>
        <p:spPr bwMode="auto">
          <a:xfrm>
            <a:off x="8654566" y="6579704"/>
            <a:ext cx="439738" cy="228600"/>
          </a:xfrm>
          <a:prstGeom prst="rect">
            <a:avLst/>
          </a:prstGeom>
          <a:noFill/>
          <a:ln w="9525">
            <a:noFill/>
            <a:miter lim="800000"/>
            <a:headEnd/>
            <a:tailEnd/>
          </a:ln>
          <a:effectLst/>
        </p:spPr>
        <p:txBody>
          <a:bodyPr anchor="ctr"/>
          <a:lstStyle/>
          <a:p>
            <a:pPr algn="r" fontAlgn="base">
              <a:spcBef>
                <a:spcPct val="0"/>
              </a:spcBef>
              <a:spcAft>
                <a:spcPct val="0"/>
              </a:spcAft>
              <a:defRPr/>
            </a:pPr>
            <a:fld id="{031BD89B-A51F-4BE2-87DD-57BDED263406}" type="slidenum">
              <a:rPr lang="en-US" sz="1200">
                <a:solidFill>
                  <a:srgbClr val="000000"/>
                </a:solidFill>
                <a:latin typeface="Lucida Sans Unicode" pitchFamily="34" charset="0"/>
                <a:ea typeface="MS PGothic" pitchFamily="34" charset="-128"/>
              </a:rPr>
              <a:pPr algn="r" fontAlgn="base">
                <a:spcBef>
                  <a:spcPct val="0"/>
                </a:spcBef>
                <a:spcAft>
                  <a:spcPct val="0"/>
                </a:spcAft>
                <a:defRPr/>
              </a:pPr>
              <a:t>‹#›</a:t>
            </a:fld>
            <a:endParaRPr lang="en-US" sz="1200" dirty="0">
              <a:solidFill>
                <a:srgbClr val="000000"/>
              </a:solidFill>
              <a:latin typeface="Lucida Sans Unicode" pitchFamily="34" charset="0"/>
              <a:ea typeface="MS PGothic" pitchFamily="34" charset="-128"/>
            </a:endParaRPr>
          </a:p>
        </p:txBody>
      </p:sp>
      <p:sp>
        <p:nvSpPr>
          <p:cNvPr id="1032" name="Rectangle 18"/>
          <p:cNvSpPr>
            <a:spLocks noGrp="1" noChangeArrowheads="1"/>
          </p:cNvSpPr>
          <p:nvPr>
            <p:ph type="title"/>
          </p:nvPr>
        </p:nvSpPr>
        <p:spPr bwMode="auto">
          <a:xfrm>
            <a:off x="228600" y="198438"/>
            <a:ext cx="6781800" cy="715962"/>
          </a:xfrm>
          <a:prstGeom prst="rect">
            <a:avLst/>
          </a:prstGeom>
          <a:noFill/>
          <a:ln w="9525" algn="ctr">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title style</a:t>
            </a:r>
          </a:p>
        </p:txBody>
      </p:sp>
      <p:sp>
        <p:nvSpPr>
          <p:cNvPr id="1033" name="Rectangle 19"/>
          <p:cNvSpPr>
            <a:spLocks noGrp="1" noChangeArrowheads="1"/>
          </p:cNvSpPr>
          <p:nvPr>
            <p:ph type="body" idx="1"/>
          </p:nvPr>
        </p:nvSpPr>
        <p:spPr bwMode="auto">
          <a:xfrm>
            <a:off x="381000" y="1219200"/>
            <a:ext cx="8229600" cy="4525963"/>
          </a:xfrm>
          <a:prstGeom prst="rect">
            <a:avLst/>
          </a:prstGeom>
          <a:noFill/>
          <a:ln w="9525" algn="ctr">
            <a:noFill/>
            <a:miter lim="800000"/>
            <a:headEnd/>
            <a:tailEnd/>
          </a:ln>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Global Business Process Excellence</a:t>
            </a:r>
          </a:p>
          <a:p>
            <a:pPr lvl="2"/>
            <a:r>
              <a:rPr lang="en-US" dirty="0"/>
              <a:t>Sub bullet 01 comes here</a:t>
            </a:r>
          </a:p>
          <a:p>
            <a:pPr lvl="3"/>
            <a:r>
              <a:rPr lang="en-US" dirty="0"/>
              <a:t>Fourth level</a:t>
            </a:r>
          </a:p>
          <a:p>
            <a:pPr lvl="4"/>
            <a:r>
              <a:rPr lang="en-US" dirty="0"/>
              <a:t>Fifth level</a:t>
            </a:r>
          </a:p>
        </p:txBody>
      </p:sp>
    </p:spTree>
    <p:extLst>
      <p:ext uri="{BB962C8B-B14F-4D97-AF65-F5344CB8AC3E}">
        <p14:creationId xmlns:p14="http://schemas.microsoft.com/office/powerpoint/2010/main" val="846811712"/>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hf hdr="0" ftr="0" dt="0"/>
  <p:txStyles>
    <p:titleStyle>
      <a:lvl1pPr algn="l" rtl="0" eaLnBrk="0" fontAlgn="base" hangingPunct="0">
        <a:spcBef>
          <a:spcPct val="0"/>
        </a:spcBef>
        <a:spcAft>
          <a:spcPct val="0"/>
        </a:spcAft>
        <a:defRPr sz="1600" b="1">
          <a:solidFill>
            <a:schemeClr val="bg1"/>
          </a:solidFill>
          <a:latin typeface="+mj-lt"/>
          <a:ea typeface="+mj-ea"/>
          <a:cs typeface="+mj-cs"/>
        </a:defRPr>
      </a:lvl1pPr>
      <a:lvl2pPr algn="l" rtl="0" eaLnBrk="0" fontAlgn="base" hangingPunct="0">
        <a:spcBef>
          <a:spcPct val="0"/>
        </a:spcBef>
        <a:spcAft>
          <a:spcPct val="0"/>
        </a:spcAft>
        <a:defRPr sz="1600" b="1">
          <a:solidFill>
            <a:schemeClr val="bg1"/>
          </a:solidFill>
          <a:latin typeface="Verdana" pitchFamily="34" charset="0"/>
        </a:defRPr>
      </a:lvl2pPr>
      <a:lvl3pPr algn="l" rtl="0" eaLnBrk="0" fontAlgn="base" hangingPunct="0">
        <a:spcBef>
          <a:spcPct val="0"/>
        </a:spcBef>
        <a:spcAft>
          <a:spcPct val="0"/>
        </a:spcAft>
        <a:defRPr sz="1600" b="1">
          <a:solidFill>
            <a:schemeClr val="bg1"/>
          </a:solidFill>
          <a:latin typeface="Verdana" pitchFamily="34" charset="0"/>
        </a:defRPr>
      </a:lvl3pPr>
      <a:lvl4pPr algn="l" rtl="0" eaLnBrk="0" fontAlgn="base" hangingPunct="0">
        <a:spcBef>
          <a:spcPct val="0"/>
        </a:spcBef>
        <a:spcAft>
          <a:spcPct val="0"/>
        </a:spcAft>
        <a:defRPr sz="1600" b="1">
          <a:solidFill>
            <a:schemeClr val="bg1"/>
          </a:solidFill>
          <a:latin typeface="Verdana" pitchFamily="34" charset="0"/>
        </a:defRPr>
      </a:lvl4pPr>
      <a:lvl5pPr algn="l" rtl="0" eaLnBrk="0" fontAlgn="base" hangingPunct="0">
        <a:spcBef>
          <a:spcPct val="0"/>
        </a:spcBef>
        <a:spcAft>
          <a:spcPct val="0"/>
        </a:spcAft>
        <a:defRPr sz="1600" b="1">
          <a:solidFill>
            <a:schemeClr val="bg1"/>
          </a:solidFill>
          <a:latin typeface="Verdana" pitchFamily="34" charset="0"/>
        </a:defRPr>
      </a:lvl5pPr>
      <a:lvl6pPr marL="457200" algn="l" rtl="0" fontAlgn="base">
        <a:spcBef>
          <a:spcPct val="0"/>
        </a:spcBef>
        <a:spcAft>
          <a:spcPct val="0"/>
        </a:spcAft>
        <a:defRPr sz="1600" b="1">
          <a:solidFill>
            <a:schemeClr val="bg1"/>
          </a:solidFill>
          <a:latin typeface="Verdana" pitchFamily="34" charset="0"/>
        </a:defRPr>
      </a:lvl6pPr>
      <a:lvl7pPr marL="914400" algn="l" rtl="0" fontAlgn="base">
        <a:spcBef>
          <a:spcPct val="0"/>
        </a:spcBef>
        <a:spcAft>
          <a:spcPct val="0"/>
        </a:spcAft>
        <a:defRPr sz="1600" b="1">
          <a:solidFill>
            <a:schemeClr val="bg1"/>
          </a:solidFill>
          <a:latin typeface="Verdana" pitchFamily="34" charset="0"/>
        </a:defRPr>
      </a:lvl7pPr>
      <a:lvl8pPr marL="1371600" algn="l" rtl="0" fontAlgn="base">
        <a:spcBef>
          <a:spcPct val="0"/>
        </a:spcBef>
        <a:spcAft>
          <a:spcPct val="0"/>
        </a:spcAft>
        <a:defRPr sz="1600" b="1">
          <a:solidFill>
            <a:schemeClr val="bg1"/>
          </a:solidFill>
          <a:latin typeface="Verdana" pitchFamily="34" charset="0"/>
        </a:defRPr>
      </a:lvl8pPr>
      <a:lvl9pPr marL="1828800" algn="l" rtl="0" fontAlgn="base">
        <a:spcBef>
          <a:spcPct val="0"/>
        </a:spcBef>
        <a:spcAft>
          <a:spcPct val="0"/>
        </a:spcAft>
        <a:defRPr sz="1600" b="1">
          <a:solidFill>
            <a:schemeClr val="bg1"/>
          </a:solidFill>
          <a:latin typeface="Verdana" pitchFamily="34" charset="0"/>
        </a:defRPr>
      </a:lvl9pPr>
    </p:titleStyle>
    <p:bodyStyle>
      <a:lvl1pPr marL="342900" indent="-342900" algn="l" rtl="0" eaLnBrk="0" fontAlgn="base" hangingPunct="0">
        <a:spcBef>
          <a:spcPct val="20000"/>
        </a:spcBef>
        <a:spcAft>
          <a:spcPct val="0"/>
        </a:spcAft>
        <a:buChar char="•"/>
        <a:defRPr sz="1400" b="1">
          <a:solidFill>
            <a:schemeClr val="tx1"/>
          </a:solidFill>
          <a:latin typeface="+mn-lt"/>
          <a:ea typeface="MS PGothic" pitchFamily="34" charset="-128"/>
          <a:cs typeface="+mn-cs"/>
        </a:defRPr>
      </a:lvl1pPr>
      <a:lvl2pPr marL="742950" indent="-285750" algn="l" rtl="0" eaLnBrk="0" fontAlgn="base" hangingPunct="0">
        <a:spcBef>
          <a:spcPct val="20000"/>
        </a:spcBef>
        <a:spcAft>
          <a:spcPct val="0"/>
        </a:spcAft>
        <a:buChar char="–"/>
        <a:defRPr sz="1400" b="1">
          <a:solidFill>
            <a:schemeClr val="tx1"/>
          </a:solidFill>
          <a:latin typeface="+mn-lt"/>
          <a:ea typeface="MS PGothic" pitchFamily="34" charset="-128"/>
          <a:cs typeface="+mn-cs"/>
        </a:defRPr>
      </a:lvl2pPr>
      <a:lvl3pPr marL="1143000" indent="-228600" algn="l" rtl="0" eaLnBrk="0" fontAlgn="base" hangingPunct="0">
        <a:spcBef>
          <a:spcPct val="20000"/>
        </a:spcBef>
        <a:spcAft>
          <a:spcPct val="0"/>
        </a:spcAft>
        <a:buChar char="•"/>
        <a:defRPr sz="1400" b="1">
          <a:solidFill>
            <a:schemeClr val="tx1"/>
          </a:solidFill>
          <a:latin typeface="+mn-lt"/>
          <a:ea typeface="MS PGothic" pitchFamily="34" charset="-128"/>
          <a:cs typeface="+mn-cs"/>
        </a:defRPr>
      </a:lvl3pPr>
      <a:lvl4pPr marL="1600200" indent="-228600" algn="l" rtl="0" eaLnBrk="0" fontAlgn="base" hangingPunct="0">
        <a:spcBef>
          <a:spcPct val="20000"/>
        </a:spcBef>
        <a:spcAft>
          <a:spcPct val="0"/>
        </a:spcAft>
        <a:buChar char="–"/>
        <a:defRPr sz="1400" b="1">
          <a:solidFill>
            <a:schemeClr val="tx1"/>
          </a:solidFill>
          <a:latin typeface="+mn-lt"/>
          <a:ea typeface="MS PGothic" pitchFamily="34" charset="-128"/>
          <a:cs typeface="+mn-cs"/>
        </a:defRPr>
      </a:lvl4pPr>
      <a:lvl5pPr marL="2057400" indent="-228600" algn="l" rtl="0" eaLnBrk="0" fontAlgn="base" hangingPunct="0">
        <a:spcBef>
          <a:spcPct val="20000"/>
        </a:spcBef>
        <a:spcAft>
          <a:spcPct val="0"/>
        </a:spcAft>
        <a:buChar char="»"/>
        <a:defRPr sz="1400" b="1">
          <a:solidFill>
            <a:schemeClr val="tx1"/>
          </a:solidFill>
          <a:latin typeface="+mn-lt"/>
          <a:ea typeface="MS PGothic" pitchFamily="34" charset="-128"/>
          <a:cs typeface="+mn-cs"/>
        </a:defRPr>
      </a:lvl5pPr>
      <a:lvl6pPr marL="2514600" indent="-228600" algn="l" rtl="0" fontAlgn="base">
        <a:spcBef>
          <a:spcPct val="20000"/>
        </a:spcBef>
        <a:spcAft>
          <a:spcPct val="0"/>
        </a:spcAft>
        <a:defRPr sz="1400" b="1">
          <a:solidFill>
            <a:schemeClr val="tx1"/>
          </a:solidFill>
          <a:latin typeface="+mn-lt"/>
          <a:ea typeface="+mn-ea"/>
          <a:cs typeface="+mn-cs"/>
        </a:defRPr>
      </a:lvl6pPr>
      <a:lvl7pPr marL="2971800" indent="-228600" algn="l" rtl="0" fontAlgn="base">
        <a:spcBef>
          <a:spcPct val="20000"/>
        </a:spcBef>
        <a:spcAft>
          <a:spcPct val="0"/>
        </a:spcAft>
        <a:defRPr sz="1400" b="1">
          <a:solidFill>
            <a:schemeClr val="tx1"/>
          </a:solidFill>
          <a:latin typeface="+mn-lt"/>
          <a:ea typeface="+mn-ea"/>
          <a:cs typeface="+mn-cs"/>
        </a:defRPr>
      </a:lvl7pPr>
      <a:lvl8pPr marL="3429000" indent="-228600" algn="l" rtl="0" fontAlgn="base">
        <a:spcBef>
          <a:spcPct val="20000"/>
        </a:spcBef>
        <a:spcAft>
          <a:spcPct val="0"/>
        </a:spcAft>
        <a:defRPr sz="1400" b="1">
          <a:solidFill>
            <a:schemeClr val="tx1"/>
          </a:solidFill>
          <a:latin typeface="+mn-lt"/>
          <a:ea typeface="+mn-ea"/>
          <a:cs typeface="+mn-cs"/>
        </a:defRPr>
      </a:lvl8pPr>
      <a:lvl9pPr marL="3886200" indent="-228600" algn="l" rtl="0" fontAlgn="base">
        <a:spcBef>
          <a:spcPct val="20000"/>
        </a:spcBef>
        <a:spcAft>
          <a:spcPct val="0"/>
        </a:spcAft>
        <a:defRPr sz="1400" b="1">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1BD34091-1D70-4314-9C90-3AE5090531BF}" type="datetime1">
              <a:rPr lang="en-GB" smtClean="0"/>
              <a:pPr/>
              <a:t>01/09/2017</a:t>
            </a:fld>
            <a:endParaRPr lang="en-GB" dirty="0"/>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GB" dirty="0"/>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CC0BBEAA-B4FC-41A2-85B6-9369FD4AE745}" type="slidenum">
              <a:rPr lang="en-GB" smtClean="0"/>
              <a:pPr/>
              <a:t>‹#›</a:t>
            </a:fld>
            <a:endParaRPr lang="en-GB" dirty="0"/>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hf hdr="0" ftr="0" dt="0"/>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8.xml"/><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Slide Number Placeholder 5"/>
          <p:cNvSpPr>
            <a:spLocks noGrp="1"/>
          </p:cNvSpPr>
          <p:nvPr>
            <p:ph type="sldNum" sz="quarter" idx="12"/>
          </p:nvPr>
        </p:nvSpPr>
        <p:spPr/>
        <p:txBody>
          <a:bodyPr/>
          <a:lstStyle/>
          <a:p>
            <a:pPr>
              <a:defRPr/>
            </a:pPr>
            <a:fld id="{AF08FF3E-B20A-4C83-A4F1-BC9BD54B0F34}" type="slidenum">
              <a:rPr lang="en-US"/>
              <a:pPr>
                <a:defRPr/>
              </a:pPr>
              <a:t>1</a:t>
            </a:fld>
            <a:endParaRPr lang="en-US" dirty="0"/>
          </a:p>
        </p:txBody>
      </p:sp>
      <p:sp>
        <p:nvSpPr>
          <p:cNvPr id="15" name="Text Box 28"/>
          <p:cNvSpPr txBox="1">
            <a:spLocks noChangeArrowheads="1"/>
          </p:cNvSpPr>
          <p:nvPr/>
        </p:nvSpPr>
        <p:spPr bwMode="blackWhite">
          <a:xfrm>
            <a:off x="365737" y="1366023"/>
            <a:ext cx="8748464" cy="2092881"/>
          </a:xfrm>
          <a:prstGeom prst="rect">
            <a:avLst/>
          </a:prstGeom>
          <a:noFill/>
          <a:ln w="9525">
            <a:noFill/>
            <a:miter lim="800000"/>
            <a:headEnd/>
            <a:tailEnd/>
          </a:ln>
        </p:spPr>
        <p:txBody>
          <a:bodyPr wrap="square" lIns="63500" tIns="0" rIns="64800" bIns="0">
            <a:spAutoFit/>
          </a:bodyPr>
          <a:lstStyle/>
          <a:p>
            <a:pPr algn="ctr"/>
            <a:r>
              <a:rPr lang="en-IN" sz="2800" b="1" dirty="0" smtClean="0">
                <a:solidFill>
                  <a:schemeClr val="bg1"/>
                </a:solidFill>
                <a:latin typeface="Andalus" pitchFamily="18" charset="-78"/>
                <a:cs typeface="Andalus" pitchFamily="18" charset="-78"/>
              </a:rPr>
              <a:t> </a:t>
            </a:r>
            <a:r>
              <a:rPr lang="en-IN" sz="2800" b="1" dirty="0">
                <a:solidFill>
                  <a:schemeClr val="bg1"/>
                </a:solidFill>
                <a:latin typeface="Andalus" pitchFamily="18" charset="-78"/>
                <a:cs typeface="Andalus" pitchFamily="18" charset="-78"/>
              </a:rPr>
              <a:t>ISD</a:t>
            </a:r>
            <a:br>
              <a:rPr lang="en-IN" sz="2800" b="1" dirty="0">
                <a:solidFill>
                  <a:schemeClr val="bg1"/>
                </a:solidFill>
                <a:latin typeface="Andalus" pitchFamily="18" charset="-78"/>
                <a:cs typeface="Andalus" pitchFamily="18" charset="-78"/>
              </a:rPr>
            </a:br>
            <a:endParaRPr lang="en-IN" sz="3600" b="1" dirty="0">
              <a:solidFill>
                <a:schemeClr val="bg1"/>
              </a:solidFill>
              <a:latin typeface="Andalus" pitchFamily="18" charset="-78"/>
              <a:ea typeface="Verdana" panose="020B0604030504040204" pitchFamily="34" charset="0"/>
              <a:cs typeface="Andalus" pitchFamily="18" charset="-78"/>
            </a:endParaRPr>
          </a:p>
          <a:p>
            <a:pPr algn="ctr"/>
            <a:r>
              <a:rPr lang="en-IN" sz="3600" b="1" dirty="0" smtClean="0">
                <a:solidFill>
                  <a:schemeClr val="bg1"/>
                </a:solidFill>
                <a:latin typeface="Andalus" pitchFamily="18" charset="-78"/>
                <a:ea typeface="Verdana" panose="020B0604030504040204" pitchFamily="34" charset="0"/>
                <a:cs typeface="Andalus" pitchFamily="18" charset="-78"/>
              </a:rPr>
              <a:t>I</a:t>
            </a:r>
            <a:endParaRPr lang="en-IN" sz="3600" b="1" dirty="0">
              <a:solidFill>
                <a:schemeClr val="bg1"/>
              </a:solidFill>
              <a:latin typeface="Andalus" pitchFamily="18" charset="-78"/>
              <a:ea typeface="Verdana" panose="020B0604030504040204" pitchFamily="34" charset="0"/>
              <a:cs typeface="Andalus" pitchFamily="18" charset="-78"/>
            </a:endParaRPr>
          </a:p>
          <a:p>
            <a:pPr algn="ctr"/>
            <a:r>
              <a:rPr lang="en-US" sz="3600" b="1" dirty="0" smtClean="0">
                <a:solidFill>
                  <a:schemeClr val="bg1"/>
                </a:solidFill>
                <a:latin typeface="Verdana" panose="020B0604030504040204" pitchFamily="34" charset="0"/>
                <a:ea typeface="Verdana" panose="020B0604030504040204" pitchFamily="34" charset="0"/>
                <a:cs typeface="Verdana" panose="020B0604030504040204" pitchFamily="34" charset="0"/>
              </a:rPr>
              <a:t>ITC AND IIIIIIIIIIIII</a:t>
            </a:r>
            <a:endParaRPr lang="en-US" sz="3600" b="1"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pic>
        <p:nvPicPr>
          <p:cNvPr id="2050" name="Picture 2" descr="C:\Users\DGNACEN\Desktop\Picture1.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524328" y="103961"/>
            <a:ext cx="1017587" cy="1164800"/>
          </a:xfrm>
          <a:prstGeom prst="rect">
            <a:avLst/>
          </a:prstGeom>
          <a:noFill/>
          <a:extLst>
            <a:ext uri="{909E8E84-426E-40DD-AFC4-6F175D3DCCD1}">
              <a14:hiddenFill xmlns:a14="http://schemas.microsoft.com/office/drawing/2010/main">
                <a:solidFill>
                  <a:srgbClr val="FFFFFF"/>
                </a:solidFill>
              </a14:hiddenFill>
            </a:ext>
          </a:extLst>
        </p:spPr>
      </p:pic>
      <p:pic>
        <p:nvPicPr>
          <p:cNvPr id="2051" name="Picture 3" descr="C:\Users\DGNACEN\Desktop\Picture2.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39551" y="188640"/>
            <a:ext cx="991041" cy="1080122"/>
          </a:xfrm>
          <a:prstGeom prst="rect">
            <a:avLst/>
          </a:prstGeom>
          <a:noFill/>
          <a:extLst>
            <a:ext uri="{909E8E84-426E-40DD-AFC4-6F175D3DCCD1}">
              <a14:hiddenFill xmlns:a14="http://schemas.microsoft.com/office/drawing/2010/main">
                <a:solidFill>
                  <a:srgbClr val="FFFFFF"/>
                </a:solidFill>
              </a14:hiddenFill>
            </a:ext>
          </a:extLst>
        </p:spPr>
      </p:pic>
      <p:sp>
        <p:nvSpPr>
          <p:cNvPr id="7" name="Subtitle 2"/>
          <p:cNvSpPr txBox="1">
            <a:spLocks/>
          </p:cNvSpPr>
          <p:nvPr/>
        </p:nvSpPr>
        <p:spPr>
          <a:xfrm>
            <a:off x="3571868" y="2420888"/>
            <a:ext cx="4572032" cy="2000264"/>
          </a:xfrm>
          <a:prstGeom prst="rect">
            <a:avLst/>
          </a:prstGeom>
        </p:spPr>
        <p:txBody>
          <a:bodyPr>
            <a:normAutofit fontScale="47500" lnSpcReduction="20000"/>
          </a:bodyPr>
          <a:lstStyle/>
          <a:p>
            <a:pPr marL="274320" marR="0" lvl="0" indent="-274320" algn="l" defTabSz="914400" rtl="0" eaLnBrk="1" fontAlgn="auto" latinLnBrk="0" hangingPunct="1">
              <a:lnSpc>
                <a:spcPct val="100000"/>
              </a:lnSpc>
              <a:spcBef>
                <a:spcPts val="600"/>
              </a:spcBef>
              <a:spcAft>
                <a:spcPts val="0"/>
              </a:spcAft>
              <a:buClr>
                <a:schemeClr val="tx2"/>
              </a:buClr>
              <a:buSzPct val="73000"/>
              <a:tabLst/>
              <a:defRPr/>
            </a:pPr>
            <a:r>
              <a:rPr kumimoji="0" lang="en-IN" sz="6700" b="1" i="0" u="none" strike="noStrike" kern="1200" cap="none" spc="0" normalizeH="0" baseline="0" noProof="0" dirty="0" smtClean="0">
                <a:ln>
                  <a:noFill/>
                </a:ln>
                <a:solidFill>
                  <a:schemeClr val="tx1"/>
                </a:solidFill>
                <a:effectLst/>
                <a:uLnTx/>
                <a:uFillTx/>
                <a:latin typeface="+mn-lt"/>
                <a:ea typeface="+mn-ea"/>
                <a:cs typeface="+mn-cs"/>
              </a:rPr>
              <a:t>ITC</a:t>
            </a:r>
            <a:r>
              <a:rPr kumimoji="0" lang="en-IN" sz="6700" b="1" i="0" u="none" strike="noStrike" kern="1200" cap="none" spc="0" normalizeH="0" noProof="0" dirty="0" smtClean="0">
                <a:ln>
                  <a:noFill/>
                </a:ln>
                <a:solidFill>
                  <a:schemeClr val="tx1"/>
                </a:solidFill>
                <a:effectLst/>
                <a:uLnTx/>
                <a:uFillTx/>
                <a:latin typeface="+mn-lt"/>
                <a:ea typeface="+mn-ea"/>
                <a:cs typeface="+mn-cs"/>
              </a:rPr>
              <a:t> and ISD</a:t>
            </a:r>
            <a:endParaRPr kumimoji="0" lang="en-IN" sz="6700" b="1" i="0" u="none" strike="noStrike" kern="1200" cap="none" spc="0" normalizeH="0" baseline="0" noProof="0" dirty="0" smtClean="0">
              <a:ln>
                <a:noFill/>
              </a:ln>
              <a:solidFill>
                <a:schemeClr val="tx1"/>
              </a:solidFill>
              <a:effectLst/>
              <a:uLnTx/>
              <a:uFillTx/>
              <a:latin typeface="+mn-lt"/>
              <a:ea typeface="+mn-ea"/>
              <a:cs typeface="+mn-cs"/>
            </a:endParaRPr>
          </a:p>
          <a:p>
            <a:pPr marL="274320" marR="0" lvl="0" indent="-274320" algn="l" defTabSz="914400" rtl="0" eaLnBrk="1" fontAlgn="auto" latinLnBrk="0" hangingPunct="1">
              <a:lnSpc>
                <a:spcPct val="100000"/>
              </a:lnSpc>
              <a:spcBef>
                <a:spcPts val="600"/>
              </a:spcBef>
              <a:spcAft>
                <a:spcPts val="0"/>
              </a:spcAft>
              <a:buClr>
                <a:schemeClr val="tx2"/>
              </a:buClr>
              <a:buSzPct val="73000"/>
              <a:tabLst/>
              <a:defRPr/>
            </a:pPr>
            <a:endParaRPr kumimoji="0" lang="en-IN" sz="2600" b="1" i="0" u="none" strike="noStrike" kern="1200" cap="none" spc="0" normalizeH="0" baseline="0" noProof="0" dirty="0" smtClean="0">
              <a:ln>
                <a:noFill/>
              </a:ln>
              <a:solidFill>
                <a:schemeClr val="tx1"/>
              </a:solidFill>
              <a:effectLst/>
              <a:uLnTx/>
              <a:uFillTx/>
              <a:latin typeface="+mn-lt"/>
              <a:ea typeface="+mn-ea"/>
              <a:cs typeface="+mn-cs"/>
            </a:endParaRPr>
          </a:p>
          <a:p>
            <a:pPr marL="274320" marR="0" lvl="0" indent="-274320" algn="l" defTabSz="914400" rtl="0" eaLnBrk="1" fontAlgn="auto" latinLnBrk="0" hangingPunct="1">
              <a:lnSpc>
                <a:spcPct val="100000"/>
              </a:lnSpc>
              <a:spcBef>
                <a:spcPts val="600"/>
              </a:spcBef>
              <a:spcAft>
                <a:spcPts val="0"/>
              </a:spcAft>
              <a:buClr>
                <a:schemeClr val="tx2"/>
              </a:buClr>
              <a:buSzPct val="73000"/>
              <a:tabLst/>
              <a:defRPr/>
            </a:pPr>
            <a:endParaRPr lang="en-IN" sz="2600" b="1" dirty="0"/>
          </a:p>
          <a:p>
            <a:pPr marL="274320" marR="0" lvl="0" indent="-274320" algn="l" defTabSz="914400" rtl="0" eaLnBrk="1" fontAlgn="auto" latinLnBrk="0" hangingPunct="1">
              <a:lnSpc>
                <a:spcPct val="100000"/>
              </a:lnSpc>
              <a:spcBef>
                <a:spcPts val="600"/>
              </a:spcBef>
              <a:spcAft>
                <a:spcPts val="0"/>
              </a:spcAft>
              <a:buClr>
                <a:schemeClr val="tx2"/>
              </a:buClr>
              <a:buSzPct val="73000"/>
              <a:tabLst/>
              <a:defRPr/>
            </a:pPr>
            <a:r>
              <a:rPr kumimoji="0" lang="en-IN" sz="4500" b="1" i="0" u="none" strike="noStrike" kern="1200" cap="none" spc="0" normalizeH="0" baseline="0" noProof="0" dirty="0" smtClean="0">
                <a:ln>
                  <a:noFill/>
                </a:ln>
                <a:solidFill>
                  <a:schemeClr val="tx1"/>
                </a:solidFill>
                <a:effectLst/>
                <a:uLnTx/>
                <a:uFillTx/>
                <a:latin typeface="+mn-lt"/>
                <a:ea typeface="+mn-ea"/>
                <a:cs typeface="+mn-cs"/>
              </a:rPr>
              <a:t>K SRINIVASAN, IRS</a:t>
            </a:r>
          </a:p>
          <a:p>
            <a:pPr marL="274320" marR="0" lvl="0" indent="-274320" algn="l" defTabSz="914400" rtl="0" eaLnBrk="1" fontAlgn="auto" latinLnBrk="0" hangingPunct="1">
              <a:lnSpc>
                <a:spcPct val="100000"/>
              </a:lnSpc>
              <a:spcBef>
                <a:spcPts val="600"/>
              </a:spcBef>
              <a:spcAft>
                <a:spcPts val="0"/>
              </a:spcAft>
              <a:buClr>
                <a:schemeClr val="tx2"/>
              </a:buClr>
              <a:buSzPct val="73000"/>
              <a:tabLst/>
              <a:defRPr/>
            </a:pPr>
            <a:r>
              <a:rPr kumimoji="0" lang="en-IN" sz="4500" b="1" i="0" u="none" strike="noStrike" kern="1200" cap="none" spc="0" normalizeH="0" baseline="0" noProof="0" dirty="0" smtClean="0">
                <a:ln>
                  <a:noFill/>
                </a:ln>
                <a:solidFill>
                  <a:schemeClr val="tx1"/>
                </a:solidFill>
                <a:effectLst/>
                <a:uLnTx/>
                <a:uFillTx/>
                <a:latin typeface="+mn-lt"/>
                <a:ea typeface="+mn-ea"/>
                <a:cs typeface="+mn-cs"/>
              </a:rPr>
              <a:t>ASSISTANT COMMISSIONER,</a:t>
            </a:r>
          </a:p>
          <a:p>
            <a:pPr marL="274320" marR="0" lvl="0" indent="-274320" algn="l" defTabSz="914400" rtl="0" eaLnBrk="1" fontAlgn="auto" latinLnBrk="0" hangingPunct="1">
              <a:lnSpc>
                <a:spcPct val="100000"/>
              </a:lnSpc>
              <a:spcBef>
                <a:spcPts val="600"/>
              </a:spcBef>
              <a:spcAft>
                <a:spcPts val="0"/>
              </a:spcAft>
              <a:buClr>
                <a:schemeClr val="tx2"/>
              </a:buClr>
              <a:buSzPct val="73000"/>
              <a:tabLst/>
              <a:defRPr/>
            </a:pPr>
            <a:r>
              <a:rPr kumimoji="0" lang="en-IN" sz="4500" b="1" i="0" u="none" strike="noStrike" kern="1200" cap="none" spc="0" normalizeH="0" baseline="0" noProof="0" dirty="0" smtClean="0">
                <a:ln>
                  <a:noFill/>
                </a:ln>
                <a:solidFill>
                  <a:schemeClr val="tx1"/>
                </a:solidFill>
                <a:effectLst/>
                <a:uLnTx/>
                <a:uFillTx/>
                <a:latin typeface="+mn-lt"/>
                <a:ea typeface="+mn-ea"/>
                <a:cs typeface="+mn-cs"/>
              </a:rPr>
              <a:t> CHENNAI.</a:t>
            </a:r>
            <a:endParaRPr kumimoji="0" lang="en-IN" sz="4500" b="1"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sz="3600" b="1" dirty="0">
                <a:latin typeface="Andalus" pitchFamily="18" charset="-78"/>
                <a:cs typeface="Andalus" pitchFamily="18" charset="-78"/>
              </a:rPr>
              <a:t>WHO IS ELIGIBLE FOR ITC</a:t>
            </a:r>
          </a:p>
        </p:txBody>
      </p:sp>
      <p:sp>
        <p:nvSpPr>
          <p:cNvPr id="3" name="Content Placeholder 2"/>
          <p:cNvSpPr>
            <a:spLocks noGrp="1"/>
          </p:cNvSpPr>
          <p:nvPr>
            <p:ph idx="1"/>
          </p:nvPr>
        </p:nvSpPr>
        <p:spPr>
          <a:xfrm>
            <a:off x="457200" y="1340768"/>
            <a:ext cx="7686700" cy="5400600"/>
          </a:xfrm>
        </p:spPr>
        <p:txBody>
          <a:bodyPr>
            <a:normAutofit fontScale="92500" lnSpcReduction="20000"/>
          </a:bodyPr>
          <a:lstStyle/>
          <a:p>
            <a:pPr marL="355600" indent="-355600" algn="just">
              <a:lnSpc>
                <a:spcPct val="110000"/>
              </a:lnSpc>
              <a:spcBef>
                <a:spcPts val="0"/>
              </a:spcBef>
              <a:spcAft>
                <a:spcPts val="600"/>
              </a:spcAft>
              <a:buSzPct val="75000"/>
              <a:buFont typeface="Wingdings" pitchFamily="2" charset="2"/>
              <a:buChar char="q"/>
            </a:pPr>
            <a:r>
              <a:rPr lang="en-IN" sz="2400" dirty="0">
                <a:latin typeface="Andalus"/>
              </a:rPr>
              <a:t>Every registered person - section 16(1)</a:t>
            </a:r>
          </a:p>
          <a:p>
            <a:pPr marL="355600" indent="-355600" algn="just">
              <a:buSzPct val="75000"/>
              <a:buFont typeface="Wingdings" pitchFamily="2" charset="2"/>
              <a:buChar char="q"/>
            </a:pPr>
            <a:r>
              <a:rPr lang="en-IN" sz="2400" dirty="0">
                <a:latin typeface="Andalus"/>
              </a:rPr>
              <a:t>A person who has applied for registration within 30 days of becoming liable for registration - section 18(1):</a:t>
            </a:r>
          </a:p>
          <a:p>
            <a:pPr marL="712788" indent="-357188" algn="just">
              <a:lnSpc>
                <a:spcPct val="110000"/>
              </a:lnSpc>
              <a:spcBef>
                <a:spcPts val="0"/>
              </a:spcBef>
              <a:spcAft>
                <a:spcPts val="600"/>
              </a:spcAft>
              <a:buSzPct val="75000"/>
              <a:buFont typeface="Wingdings" pitchFamily="2" charset="2"/>
              <a:buChar char="Ø"/>
            </a:pPr>
            <a:r>
              <a:rPr lang="en-IN" sz="2200" dirty="0">
                <a:latin typeface="Andalus"/>
              </a:rPr>
              <a:t>entitled to ITC of input tax in respect of goods held in stock (inputs as such and inputs contained in semi-finished or finished goods)* held in stock on the day immediately preceding the date from which he becomes liable to pay tax </a:t>
            </a:r>
          </a:p>
          <a:p>
            <a:pPr marL="355600" indent="-355600" algn="just">
              <a:buSzPct val="75000"/>
              <a:buFont typeface="Wingdings" pitchFamily="2" charset="2"/>
              <a:buChar char="q"/>
            </a:pPr>
            <a:r>
              <a:rPr lang="en-IN" sz="2400" dirty="0">
                <a:latin typeface="Andalus"/>
              </a:rPr>
              <a:t>A person who has taken voluntary registration u/s 25(3) - section 18(1b):</a:t>
            </a:r>
          </a:p>
          <a:p>
            <a:pPr lvl="1" algn="just">
              <a:lnSpc>
                <a:spcPct val="110000"/>
              </a:lnSpc>
              <a:spcBef>
                <a:spcPts val="0"/>
              </a:spcBef>
              <a:spcAft>
                <a:spcPts val="600"/>
              </a:spcAft>
              <a:buSzPct val="75000"/>
              <a:buFont typeface="Wingdings" pitchFamily="2" charset="2"/>
              <a:buChar char="Ø"/>
            </a:pPr>
            <a:r>
              <a:rPr lang="en-IN" sz="2200" dirty="0">
                <a:latin typeface="Andalus"/>
              </a:rPr>
              <a:t>entitled to ITC of input tax in respect of inputs held in </a:t>
            </a:r>
            <a:r>
              <a:rPr lang="en-IN" sz="2200" dirty="0" smtClean="0">
                <a:latin typeface="Andalus"/>
              </a:rPr>
              <a:t>stock on </a:t>
            </a:r>
            <a:r>
              <a:rPr lang="en-IN" sz="2200" dirty="0">
                <a:latin typeface="Andalus"/>
              </a:rPr>
              <a:t>the day immediately preceding the date of registration</a:t>
            </a:r>
          </a:p>
          <a:p>
            <a:pPr marL="355600" indent="-355600" algn="just">
              <a:buSzPct val="75000"/>
              <a:buFont typeface="Wingdings" pitchFamily="2" charset="2"/>
              <a:buChar char="q"/>
            </a:pPr>
            <a:r>
              <a:rPr lang="en-IN" sz="2400" dirty="0">
                <a:latin typeface="Andalus"/>
              </a:rPr>
              <a:t>A person switching over to normal scheme from composition scheme u/s 10 - section 18(1c):</a:t>
            </a:r>
          </a:p>
          <a:p>
            <a:pPr marL="712788" lvl="1" indent="-357188" algn="just">
              <a:buSzPct val="75000"/>
              <a:buFont typeface="Wingdings" pitchFamily="2" charset="2"/>
              <a:buChar char="Ø"/>
            </a:pPr>
            <a:r>
              <a:rPr lang="en-US" sz="2200" dirty="0">
                <a:latin typeface="Andalus" pitchFamily="18" charset="-78"/>
                <a:cs typeface="Andalus" pitchFamily="18" charset="-78"/>
              </a:rPr>
              <a:t>entitled to ITC of input tax in respect of inputs and Capital goods held in </a:t>
            </a:r>
            <a:r>
              <a:rPr lang="en-US" sz="2200" dirty="0" smtClean="0">
                <a:latin typeface="Andalus" pitchFamily="18" charset="-78"/>
                <a:cs typeface="Andalus" pitchFamily="18" charset="-78"/>
              </a:rPr>
              <a:t>stock </a:t>
            </a:r>
            <a:r>
              <a:rPr lang="en-US" sz="2200" dirty="0">
                <a:latin typeface="Andalus" pitchFamily="18" charset="-78"/>
                <a:cs typeface="Andalus" pitchFamily="18" charset="-78"/>
              </a:rPr>
              <a:t>on the day immediately preceding the date from which he becomes liable to pay tax as normal taxpayer</a:t>
            </a:r>
            <a:endParaRPr lang="en-IN" sz="2200" dirty="0">
              <a:latin typeface="Andalus" pitchFamily="18" charset="-78"/>
              <a:cs typeface="Andalus" pitchFamily="18" charset="-78"/>
            </a:endParaRPr>
          </a:p>
          <a:p>
            <a:pPr marL="355600" indent="-355600" algn="just">
              <a:buFont typeface="Wingdings" pitchFamily="2" charset="2"/>
              <a:buChar char="q"/>
            </a:pPr>
            <a:endParaRPr lang="en-IN" sz="2400" dirty="0">
              <a:latin typeface="Andalus"/>
            </a:endParaRPr>
          </a:p>
        </p:txBody>
      </p:sp>
      <p:sp>
        <p:nvSpPr>
          <p:cNvPr id="4" name="Slide Number Placeholder 3"/>
          <p:cNvSpPr>
            <a:spLocks noGrp="1"/>
          </p:cNvSpPr>
          <p:nvPr>
            <p:ph type="sldNum" sz="quarter" idx="12"/>
          </p:nvPr>
        </p:nvSpPr>
        <p:spPr/>
        <p:txBody>
          <a:bodyPr/>
          <a:lstStyle/>
          <a:p>
            <a:fld id="{CC0BBEAA-B4FC-41A2-85B6-9369FD4AE745}" type="slidenum">
              <a:rPr lang="en-GB" smtClean="0"/>
              <a:pPr/>
              <a:t>10</a:t>
            </a:fld>
            <a:endParaRPr lang="en-GB" dirty="0"/>
          </a:p>
        </p:txBody>
      </p:sp>
    </p:spTree>
    <p:extLst>
      <p:ext uri="{BB962C8B-B14F-4D97-AF65-F5344CB8AC3E}">
        <p14:creationId xmlns:p14="http://schemas.microsoft.com/office/powerpoint/2010/main" val="1112776022"/>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a:latin typeface="Andalus" pitchFamily="18" charset="-78"/>
                <a:cs typeface="Andalus" pitchFamily="18" charset="-78"/>
              </a:rPr>
              <a:t>WHO IS ELIGIBLE FOR ITC</a:t>
            </a:r>
            <a:endParaRPr lang="en-US" dirty="0"/>
          </a:p>
        </p:txBody>
      </p:sp>
      <p:sp>
        <p:nvSpPr>
          <p:cNvPr id="3" name="Content Placeholder 2"/>
          <p:cNvSpPr>
            <a:spLocks noGrp="1"/>
          </p:cNvSpPr>
          <p:nvPr>
            <p:ph idx="1"/>
          </p:nvPr>
        </p:nvSpPr>
        <p:spPr/>
        <p:txBody>
          <a:bodyPr>
            <a:normAutofit/>
          </a:bodyPr>
          <a:lstStyle/>
          <a:p>
            <a:pPr>
              <a:buFont typeface="Wingdings" pitchFamily="2" charset="2"/>
              <a:buChar char="Ø"/>
            </a:pPr>
            <a:endParaRPr lang="en-US" sz="2400" dirty="0" smtClean="0">
              <a:latin typeface="Andalus" pitchFamily="18" charset="-78"/>
              <a:cs typeface="Andalus" pitchFamily="18" charset="-78"/>
            </a:endParaRPr>
          </a:p>
          <a:p>
            <a:pPr>
              <a:buFont typeface="Wingdings" pitchFamily="2" charset="2"/>
              <a:buChar char="Ø"/>
            </a:pPr>
            <a:r>
              <a:rPr lang="en-US" sz="2400" dirty="0" smtClean="0">
                <a:latin typeface="Andalus" pitchFamily="18" charset="-78"/>
                <a:cs typeface="Andalus" pitchFamily="18" charset="-78"/>
              </a:rPr>
              <a:t>Where </a:t>
            </a:r>
            <a:r>
              <a:rPr lang="en-US" sz="2400" dirty="0">
                <a:latin typeface="Andalus" pitchFamily="18" charset="-78"/>
                <a:cs typeface="Andalus" pitchFamily="18" charset="-78"/>
              </a:rPr>
              <a:t>an exempt supply of goods and service becomes taxable supply-Section 18(1d):</a:t>
            </a:r>
          </a:p>
          <a:p>
            <a:pPr>
              <a:buFont typeface="Wingdings" pitchFamily="2" charset="2"/>
              <a:buChar char="Ø"/>
            </a:pPr>
            <a:endParaRPr lang="en-US" sz="2400" dirty="0" smtClean="0">
              <a:latin typeface="Andalus" pitchFamily="18" charset="-78"/>
              <a:cs typeface="Andalus" pitchFamily="18" charset="-78"/>
            </a:endParaRPr>
          </a:p>
          <a:p>
            <a:pPr>
              <a:buFont typeface="Wingdings" pitchFamily="2" charset="2"/>
              <a:buChar char="Ø"/>
            </a:pPr>
            <a:endParaRPr lang="en-US" sz="2400" dirty="0">
              <a:latin typeface="Andalus" pitchFamily="18" charset="-78"/>
              <a:cs typeface="Andalus" pitchFamily="18" charset="-78"/>
            </a:endParaRPr>
          </a:p>
          <a:p>
            <a:pPr>
              <a:buFont typeface="Wingdings" pitchFamily="2" charset="2"/>
              <a:buChar char="Ø"/>
            </a:pPr>
            <a:r>
              <a:rPr lang="en-US" sz="2400" dirty="0" smtClean="0">
                <a:latin typeface="Andalus" pitchFamily="18" charset="-78"/>
                <a:cs typeface="Andalus" pitchFamily="18" charset="-78"/>
              </a:rPr>
              <a:t>entitled </a:t>
            </a:r>
            <a:r>
              <a:rPr lang="en-US" sz="2400" dirty="0">
                <a:latin typeface="Andalus" pitchFamily="18" charset="-78"/>
                <a:cs typeface="Andalus" pitchFamily="18" charset="-78"/>
              </a:rPr>
              <a:t>to ITC of input tax in respect of inputs and Capital goods held in </a:t>
            </a:r>
            <a:r>
              <a:rPr lang="en-US" sz="2400" dirty="0" smtClean="0">
                <a:latin typeface="Andalus" pitchFamily="18" charset="-78"/>
                <a:cs typeface="Andalus" pitchFamily="18" charset="-78"/>
              </a:rPr>
              <a:t>stock </a:t>
            </a:r>
            <a:r>
              <a:rPr lang="en-US" sz="2400" dirty="0">
                <a:latin typeface="Andalus" pitchFamily="18" charset="-78"/>
                <a:cs typeface="Andalus" pitchFamily="18" charset="-78"/>
              </a:rPr>
              <a:t>on the day immediately preceding the date from which such supply becomes </a:t>
            </a:r>
            <a:r>
              <a:rPr lang="en-US" sz="2400" dirty="0" smtClean="0">
                <a:latin typeface="Andalus" pitchFamily="18" charset="-78"/>
                <a:cs typeface="Andalus" pitchFamily="18" charset="-78"/>
              </a:rPr>
              <a:t>taxable</a:t>
            </a:r>
          </a:p>
          <a:p>
            <a:pPr marL="0" indent="0">
              <a:buNone/>
            </a:pPr>
            <a:endParaRPr lang="en-US" sz="2400" dirty="0">
              <a:latin typeface="Andalus" pitchFamily="18" charset="-78"/>
              <a:cs typeface="Andalus" pitchFamily="18" charset="-78"/>
            </a:endParaRPr>
          </a:p>
        </p:txBody>
      </p:sp>
      <p:sp>
        <p:nvSpPr>
          <p:cNvPr id="4" name="Slide Number Placeholder 3"/>
          <p:cNvSpPr>
            <a:spLocks noGrp="1"/>
          </p:cNvSpPr>
          <p:nvPr>
            <p:ph type="sldNum" sz="quarter" idx="12"/>
          </p:nvPr>
        </p:nvSpPr>
        <p:spPr/>
        <p:txBody>
          <a:bodyPr/>
          <a:lstStyle/>
          <a:p>
            <a:fld id="{CC0BBEAA-B4FC-41A2-85B6-9369FD4AE745}" type="slidenum">
              <a:rPr lang="en-GB" smtClean="0"/>
              <a:pPr/>
              <a:t>11</a:t>
            </a:fld>
            <a:endParaRPr lang="en-GB" dirty="0"/>
          </a:p>
        </p:txBody>
      </p:sp>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sz="3600" b="1" dirty="0">
                <a:latin typeface="Andalus" pitchFamily="18" charset="-78"/>
                <a:cs typeface="Andalus" pitchFamily="18" charset="-78"/>
              </a:rPr>
              <a:t>FEATURES OF ITC PROVISIONS….</a:t>
            </a:r>
          </a:p>
        </p:txBody>
      </p:sp>
      <p:sp>
        <p:nvSpPr>
          <p:cNvPr id="3" name="Content Placeholder 2"/>
          <p:cNvSpPr>
            <a:spLocks noGrp="1"/>
          </p:cNvSpPr>
          <p:nvPr>
            <p:ph idx="1"/>
          </p:nvPr>
        </p:nvSpPr>
        <p:spPr>
          <a:xfrm>
            <a:off x="304800" y="1412776"/>
            <a:ext cx="7767662" cy="5544616"/>
          </a:xfrm>
        </p:spPr>
        <p:txBody>
          <a:bodyPr vert="horz" lIns="91440" tIns="45720" rIns="91440" bIns="45720" rtlCol="0" anchor="t">
            <a:normAutofit/>
          </a:bodyPr>
          <a:lstStyle/>
          <a:p>
            <a:pPr algn="just">
              <a:lnSpc>
                <a:spcPct val="110000"/>
              </a:lnSpc>
              <a:buSzPct val="75000"/>
              <a:buFont typeface="Wingdings" pitchFamily="2" charset="2"/>
              <a:buChar char="q"/>
            </a:pPr>
            <a:r>
              <a:rPr lang="en-US" sz="2800" dirty="0">
                <a:latin typeface="Andalus" pitchFamily="18" charset="-78"/>
                <a:cs typeface="Andalus" pitchFamily="18" charset="-78"/>
              </a:rPr>
              <a:t>Full ITC allowed on capital goods in one go</a:t>
            </a:r>
          </a:p>
          <a:p>
            <a:pPr>
              <a:buFont typeface="Wingdings" pitchFamily="2" charset="2"/>
              <a:buChar char="q"/>
            </a:pPr>
            <a:r>
              <a:rPr lang="en-US" sz="2800" dirty="0">
                <a:latin typeface="Andalus" pitchFamily="18" charset="-78"/>
                <a:cs typeface="Andalus" pitchFamily="18" charset="-78"/>
              </a:rPr>
              <a:t>ITC in respect of pipelines within the premises, plant and machinery fixed to earth by foundation or structural support including foundation and  structural support thereto is also allowed-Section 17</a:t>
            </a:r>
          </a:p>
          <a:p>
            <a:pPr>
              <a:buFont typeface="Wingdings" pitchFamily="2" charset="2"/>
              <a:buChar char="q"/>
            </a:pPr>
            <a:r>
              <a:rPr lang="en-US" sz="2800" dirty="0">
                <a:latin typeface="Andalus" pitchFamily="18" charset="-78"/>
                <a:cs typeface="Andalus" pitchFamily="18" charset="-78"/>
              </a:rPr>
              <a:t>No ITC if value and tax, chargeable on goods/ services received, is not paid within 180 days from the date of Invoice- 2</a:t>
            </a:r>
            <a:r>
              <a:rPr lang="en-US" sz="2800" baseline="30000" dirty="0">
                <a:latin typeface="Andalus" pitchFamily="18" charset="-78"/>
                <a:cs typeface="Andalus" pitchFamily="18" charset="-78"/>
              </a:rPr>
              <a:t>nd</a:t>
            </a:r>
            <a:r>
              <a:rPr lang="en-US" sz="2800" dirty="0">
                <a:latin typeface="Andalus" pitchFamily="18" charset="-78"/>
                <a:cs typeface="Andalus" pitchFamily="18" charset="-78"/>
              </a:rPr>
              <a:t> Proviso to Section 16(2)</a:t>
            </a:r>
          </a:p>
        </p:txBody>
      </p:sp>
      <p:sp>
        <p:nvSpPr>
          <p:cNvPr id="4" name="Slide Number Placeholder 3"/>
          <p:cNvSpPr>
            <a:spLocks noGrp="1"/>
          </p:cNvSpPr>
          <p:nvPr>
            <p:ph type="sldNum" sz="quarter" idx="12"/>
          </p:nvPr>
        </p:nvSpPr>
        <p:spPr/>
        <p:txBody>
          <a:bodyPr/>
          <a:lstStyle/>
          <a:p>
            <a:fld id="{CC0BBEAA-B4FC-41A2-85B6-9369FD4AE745}" type="slidenum">
              <a:rPr lang="en-GB" smtClean="0"/>
              <a:pPr/>
              <a:t>12</a:t>
            </a:fld>
            <a:endParaRPr lang="en-GB" dirty="0"/>
          </a:p>
        </p:txBody>
      </p:sp>
    </p:spTree>
    <p:extLst>
      <p:ext uri="{BB962C8B-B14F-4D97-AF65-F5344CB8AC3E}">
        <p14:creationId xmlns:p14="http://schemas.microsoft.com/office/powerpoint/2010/main" val="440730907"/>
      </p:ext>
    </p:ext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sz="3600" b="1" dirty="0">
                <a:latin typeface="Andalus" pitchFamily="18" charset="-78"/>
                <a:cs typeface="Andalus" pitchFamily="18" charset="-78"/>
              </a:rPr>
              <a:t>FEATURES OF ITC PROVISIONS….</a:t>
            </a:r>
            <a:endParaRPr lang="en-US" sz="3600" dirty="0"/>
          </a:p>
        </p:txBody>
      </p:sp>
      <p:sp>
        <p:nvSpPr>
          <p:cNvPr id="3" name="Content Placeholder 2"/>
          <p:cNvSpPr>
            <a:spLocks noGrp="1"/>
          </p:cNvSpPr>
          <p:nvPr>
            <p:ph idx="1"/>
          </p:nvPr>
        </p:nvSpPr>
        <p:spPr>
          <a:xfrm>
            <a:off x="457200" y="1600200"/>
            <a:ext cx="7686700" cy="4724400"/>
          </a:xfrm>
        </p:spPr>
        <p:txBody>
          <a:bodyPr>
            <a:noAutofit/>
          </a:bodyPr>
          <a:lstStyle/>
          <a:p>
            <a:pPr lvl="0" algn="just">
              <a:lnSpc>
                <a:spcPct val="110000"/>
              </a:lnSpc>
              <a:buSzPct val="75000"/>
              <a:buFont typeface="Wingdings" pitchFamily="2" charset="2"/>
              <a:buChar char="q"/>
            </a:pPr>
            <a:r>
              <a:rPr lang="en-US" sz="2400" dirty="0">
                <a:latin typeface="Andalus" pitchFamily="18" charset="-78"/>
                <a:cs typeface="Andalus" pitchFamily="18" charset="-78"/>
              </a:rPr>
              <a:t>ITC of input tax paid on goods and / or services used for making taxable supplies by a taxable person allowed subject to fulfillment of four conditions – section 16(2):</a:t>
            </a:r>
          </a:p>
          <a:p>
            <a:pPr marL="914400" lvl="1" indent="-457200" algn="just">
              <a:lnSpc>
                <a:spcPct val="110000"/>
              </a:lnSpc>
              <a:buSzPct val="75000"/>
              <a:buFont typeface="Wingdings" pitchFamily="2" charset="2"/>
              <a:buChar char="Ø"/>
            </a:pPr>
            <a:r>
              <a:rPr lang="en-US" sz="2000" dirty="0">
                <a:latin typeface="Andalus" pitchFamily="18" charset="-78"/>
                <a:cs typeface="Andalus" pitchFamily="18" charset="-78"/>
              </a:rPr>
              <a:t>he should be in possession of tax paying document or debit note issued by a supplier;</a:t>
            </a:r>
          </a:p>
          <a:p>
            <a:pPr marL="914400" lvl="1" indent="-457200" algn="just">
              <a:lnSpc>
                <a:spcPct val="110000"/>
              </a:lnSpc>
              <a:buSzPct val="75000"/>
              <a:buFont typeface="Wingdings" pitchFamily="2" charset="2"/>
              <a:buChar char="Ø"/>
            </a:pPr>
            <a:r>
              <a:rPr lang="en-US" sz="2000" dirty="0">
                <a:latin typeface="Andalus" pitchFamily="18" charset="-78"/>
                <a:cs typeface="Andalus" pitchFamily="18" charset="-78"/>
              </a:rPr>
              <a:t>he has received the goods and / or services;</a:t>
            </a:r>
          </a:p>
          <a:p>
            <a:pPr marL="914400" lvl="1" indent="-457200" algn="just">
              <a:lnSpc>
                <a:spcPct val="110000"/>
              </a:lnSpc>
              <a:buSzPct val="75000"/>
              <a:buFont typeface="Wingdings" pitchFamily="2" charset="2"/>
              <a:buChar char="Ø"/>
            </a:pPr>
            <a:r>
              <a:rPr lang="en-US" sz="2000" dirty="0">
                <a:latin typeface="Andalus" pitchFamily="18" charset="-78"/>
                <a:cs typeface="Andalus" pitchFamily="18" charset="-78"/>
              </a:rPr>
              <a:t>the tax charged on such supply has been actually paid to the government;</a:t>
            </a:r>
          </a:p>
          <a:p>
            <a:pPr marL="914400" lvl="1" indent="-457200" algn="just">
              <a:lnSpc>
                <a:spcPct val="110000"/>
              </a:lnSpc>
              <a:spcBef>
                <a:spcPts val="0"/>
              </a:spcBef>
              <a:spcAft>
                <a:spcPts val="600"/>
              </a:spcAft>
              <a:buSzPct val="75000"/>
              <a:buFont typeface="Wingdings" pitchFamily="2" charset="2"/>
              <a:buChar char="Ø"/>
            </a:pPr>
            <a:r>
              <a:rPr lang="en-US" sz="2000" dirty="0">
                <a:latin typeface="Andalus" pitchFamily="18" charset="-78"/>
                <a:cs typeface="Andalus" pitchFamily="18" charset="-78"/>
              </a:rPr>
              <a:t>he has furnished the return</a:t>
            </a:r>
          </a:p>
          <a:p>
            <a:pPr>
              <a:buFont typeface="Wingdings" pitchFamily="2" charset="2"/>
              <a:buChar char="q"/>
            </a:pPr>
            <a:r>
              <a:rPr lang="en-IN" sz="2400" dirty="0">
                <a:latin typeface="Andalus"/>
              </a:rPr>
              <a:t>ITC entitlement only on receipt of last lot of goods where goods are  received in lots / instalments </a:t>
            </a:r>
            <a:r>
              <a:rPr lang="en-US" sz="2400" dirty="0">
                <a:latin typeface="Andalus"/>
              </a:rPr>
              <a:t>– proviso to </a:t>
            </a:r>
            <a:r>
              <a:rPr lang="en-IN" sz="2400" dirty="0">
                <a:latin typeface="Andalus"/>
              </a:rPr>
              <a:t>section 16(2)</a:t>
            </a:r>
          </a:p>
          <a:p>
            <a:endParaRPr lang="en-US" sz="2400" dirty="0"/>
          </a:p>
        </p:txBody>
      </p:sp>
      <p:sp>
        <p:nvSpPr>
          <p:cNvPr id="4" name="Slide Number Placeholder 3"/>
          <p:cNvSpPr>
            <a:spLocks noGrp="1"/>
          </p:cNvSpPr>
          <p:nvPr>
            <p:ph type="sldNum" sz="quarter" idx="12"/>
          </p:nvPr>
        </p:nvSpPr>
        <p:spPr/>
        <p:txBody>
          <a:bodyPr/>
          <a:lstStyle/>
          <a:p>
            <a:fld id="{CC0BBEAA-B4FC-41A2-85B6-9369FD4AE745}" type="slidenum">
              <a:rPr lang="en-GB" smtClean="0"/>
              <a:pPr/>
              <a:t>13</a:t>
            </a:fld>
            <a:endParaRPr lang="en-GB" dirty="0"/>
          </a:p>
        </p:txBody>
      </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sz="2800" b="1" dirty="0">
                <a:latin typeface="Andalus" pitchFamily="18" charset="-78"/>
                <a:cs typeface="Andalus" pitchFamily="18" charset="-78"/>
              </a:rPr>
              <a:t>FEATURES OF ITC PROVISIONS</a:t>
            </a:r>
            <a:r>
              <a:rPr lang="en-IN" b="1" dirty="0">
                <a:latin typeface="Andalus" pitchFamily="18" charset="-78"/>
                <a:cs typeface="Andalus" pitchFamily="18" charset="-78"/>
              </a:rPr>
              <a:t>......</a:t>
            </a:r>
            <a:endParaRPr lang="en-US" dirty="0"/>
          </a:p>
        </p:txBody>
      </p:sp>
      <p:sp>
        <p:nvSpPr>
          <p:cNvPr id="3" name="Content Placeholder 2"/>
          <p:cNvSpPr>
            <a:spLocks noGrp="1"/>
          </p:cNvSpPr>
          <p:nvPr>
            <p:ph idx="1"/>
          </p:nvPr>
        </p:nvSpPr>
        <p:spPr/>
        <p:txBody>
          <a:bodyPr vert="horz" lIns="91440" tIns="45720" rIns="91440" bIns="45720" rtlCol="0" anchor="t">
            <a:normAutofit/>
          </a:bodyPr>
          <a:lstStyle/>
          <a:p>
            <a:pPr>
              <a:buFont typeface="Wingdings" pitchFamily="2" charset="2"/>
              <a:buChar char="Ø"/>
            </a:pPr>
            <a:r>
              <a:rPr lang="en-US" sz="2800" dirty="0">
                <a:latin typeface="Andalus" pitchFamily="18" charset="-78"/>
                <a:cs typeface="Andalus" pitchFamily="18" charset="-78"/>
              </a:rPr>
              <a:t>where a recipient fails to pay to the supplier of services, the value of supply of goods/services along with tax payable within 180 days from the date of issue of invoice by the supplier, an amount equal to the input tax credit availed by the recipient shall be added to his output tax liability, along with interest thereon from the date of taking credit- Section 16(2) r/w Rule 2 of ITC Rules</a:t>
            </a:r>
          </a:p>
        </p:txBody>
      </p:sp>
      <p:sp>
        <p:nvSpPr>
          <p:cNvPr id="4" name="Slide Number Placeholder 3"/>
          <p:cNvSpPr>
            <a:spLocks noGrp="1"/>
          </p:cNvSpPr>
          <p:nvPr>
            <p:ph type="sldNum" sz="quarter" idx="12"/>
          </p:nvPr>
        </p:nvSpPr>
        <p:spPr/>
        <p:txBody>
          <a:bodyPr/>
          <a:lstStyle/>
          <a:p>
            <a:fld id="{CC0BBEAA-B4FC-41A2-85B6-9369FD4AE745}" type="slidenum">
              <a:rPr lang="en-GB" smtClean="0"/>
              <a:pPr/>
              <a:t>14</a:t>
            </a:fld>
            <a:endParaRPr lang="en-GB" dirty="0"/>
          </a:p>
        </p:txBody>
      </p:sp>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188640"/>
            <a:ext cx="8229600" cy="868362"/>
          </a:xfrm>
        </p:spPr>
        <p:txBody>
          <a:bodyPr>
            <a:normAutofit/>
          </a:bodyPr>
          <a:lstStyle/>
          <a:p>
            <a:r>
              <a:rPr lang="is-IS" sz="3600" b="1" dirty="0">
                <a:latin typeface="Andalus" pitchFamily="18" charset="-78"/>
                <a:cs typeface="Andalus" pitchFamily="18" charset="-78"/>
              </a:rPr>
              <a:t>….</a:t>
            </a:r>
            <a:r>
              <a:rPr lang="en-IN" sz="3600" b="1" dirty="0">
                <a:latin typeface="Andalus" pitchFamily="18" charset="-78"/>
                <a:cs typeface="Andalus" pitchFamily="18" charset="-78"/>
              </a:rPr>
              <a:t>FEATURES OF ITC PROVISIONS….</a:t>
            </a:r>
          </a:p>
        </p:txBody>
      </p:sp>
      <p:sp>
        <p:nvSpPr>
          <p:cNvPr id="3" name="Content Placeholder 2"/>
          <p:cNvSpPr>
            <a:spLocks noGrp="1"/>
          </p:cNvSpPr>
          <p:nvPr>
            <p:ph idx="1"/>
          </p:nvPr>
        </p:nvSpPr>
        <p:spPr>
          <a:xfrm>
            <a:off x="428596" y="1000108"/>
            <a:ext cx="7686700" cy="5544616"/>
          </a:xfrm>
        </p:spPr>
        <p:txBody>
          <a:bodyPr>
            <a:normAutofit fontScale="85000" lnSpcReduction="20000"/>
          </a:bodyPr>
          <a:lstStyle/>
          <a:p>
            <a:pPr marL="355600" indent="-355600" algn="just">
              <a:lnSpc>
                <a:spcPct val="110000"/>
              </a:lnSpc>
              <a:spcBef>
                <a:spcPts val="0"/>
              </a:spcBef>
              <a:spcAft>
                <a:spcPts val="600"/>
              </a:spcAft>
              <a:buSzPct val="75000"/>
              <a:buFont typeface="Wingdings" pitchFamily="2" charset="2"/>
              <a:buChar char="q"/>
            </a:pPr>
            <a:r>
              <a:rPr lang="en-IN" sz="3800" dirty="0">
                <a:latin typeface="Andalus"/>
              </a:rPr>
              <a:t>Normally the ITC would be admissible only when the goods and / or services have been received by the taxable person</a:t>
            </a:r>
          </a:p>
          <a:p>
            <a:pPr marL="355600" indent="-355600" algn="just">
              <a:lnSpc>
                <a:spcPct val="110000"/>
              </a:lnSpc>
              <a:spcBef>
                <a:spcPts val="0"/>
              </a:spcBef>
              <a:spcAft>
                <a:spcPts val="600"/>
              </a:spcAft>
              <a:buSzPct val="75000"/>
              <a:buFont typeface="Wingdings" pitchFamily="2" charset="2"/>
              <a:buChar char="q"/>
            </a:pPr>
            <a:r>
              <a:rPr lang="en-IN" sz="3800" dirty="0">
                <a:latin typeface="Andalus"/>
              </a:rPr>
              <a:t>Explanation to section 16(2) provides for deemed receipt of goods by principal</a:t>
            </a:r>
            <a:r>
              <a:rPr lang="en-IN" sz="4000" dirty="0">
                <a:latin typeface="Andalus"/>
              </a:rPr>
              <a:t>:</a:t>
            </a:r>
          </a:p>
          <a:p>
            <a:pPr marL="971550" lvl="1" indent="-571500" algn="just">
              <a:lnSpc>
                <a:spcPct val="110000"/>
              </a:lnSpc>
              <a:spcBef>
                <a:spcPts val="0"/>
              </a:spcBef>
              <a:spcAft>
                <a:spcPts val="600"/>
              </a:spcAft>
              <a:buSzPct val="75000"/>
              <a:buFont typeface="Wingdings" charset="2"/>
              <a:buChar char="Ø"/>
            </a:pPr>
            <a:r>
              <a:rPr lang="en-IN" sz="3300" dirty="0">
                <a:latin typeface="Andalus"/>
              </a:rPr>
              <a:t>Taxable person would be deemed to have received the goods where the goods are delivered by the supplier to a recipient / any other person on the direction of such taxable person, whether acting as an </a:t>
            </a:r>
            <a:r>
              <a:rPr lang="en-IN" sz="3300" b="1" dirty="0">
                <a:latin typeface="Andalus"/>
              </a:rPr>
              <a:t>agent</a:t>
            </a:r>
            <a:r>
              <a:rPr lang="en-IN" sz="3300" dirty="0">
                <a:latin typeface="Andalus"/>
              </a:rPr>
              <a:t> or otherwise, before or during movement of goods, either by way of transfer of documents of title to goods or otherwise </a:t>
            </a:r>
          </a:p>
        </p:txBody>
      </p:sp>
      <p:sp>
        <p:nvSpPr>
          <p:cNvPr id="4" name="Slide Number Placeholder 3"/>
          <p:cNvSpPr>
            <a:spLocks noGrp="1"/>
          </p:cNvSpPr>
          <p:nvPr>
            <p:ph type="sldNum" sz="quarter" idx="12"/>
          </p:nvPr>
        </p:nvSpPr>
        <p:spPr/>
        <p:txBody>
          <a:bodyPr/>
          <a:lstStyle/>
          <a:p>
            <a:fld id="{CC0BBEAA-B4FC-41A2-85B6-9369FD4AE745}" type="slidenum">
              <a:rPr lang="en-GB" smtClean="0"/>
              <a:pPr/>
              <a:t>15</a:t>
            </a:fld>
            <a:endParaRPr lang="en-GB" dirty="0"/>
          </a:p>
        </p:txBody>
      </p:sp>
    </p:spTree>
    <p:extLst>
      <p:ext uri="{BB962C8B-B14F-4D97-AF65-F5344CB8AC3E}">
        <p14:creationId xmlns:p14="http://schemas.microsoft.com/office/powerpoint/2010/main" val="4195710360"/>
      </p:ext>
    </p:extLst>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0648"/>
            <a:ext cx="7239000" cy="1143000"/>
          </a:xfrm>
        </p:spPr>
        <p:txBody>
          <a:bodyPr>
            <a:normAutofit/>
          </a:bodyPr>
          <a:lstStyle/>
          <a:p>
            <a:r>
              <a:rPr lang="is-IS" sz="3500" b="1" dirty="0">
                <a:latin typeface="Andalus" pitchFamily="18" charset="-78"/>
                <a:cs typeface="Andalus" pitchFamily="18" charset="-78"/>
              </a:rPr>
              <a:t>….</a:t>
            </a:r>
            <a:r>
              <a:rPr lang="en-IN" sz="3500" b="1" dirty="0">
                <a:latin typeface="Andalus" pitchFamily="18" charset="-78"/>
                <a:cs typeface="Andalus" pitchFamily="18" charset="-78"/>
              </a:rPr>
              <a:t>FEATURES OF ITC PROVISIONS….</a:t>
            </a:r>
            <a:endParaRPr lang="en-US" sz="3500" dirty="0"/>
          </a:p>
        </p:txBody>
      </p:sp>
      <p:sp>
        <p:nvSpPr>
          <p:cNvPr id="3" name="Content Placeholder 2"/>
          <p:cNvSpPr>
            <a:spLocks noGrp="1"/>
          </p:cNvSpPr>
          <p:nvPr>
            <p:ph idx="1"/>
          </p:nvPr>
        </p:nvSpPr>
        <p:spPr>
          <a:xfrm>
            <a:off x="228600" y="1447799"/>
            <a:ext cx="7915300" cy="5273675"/>
          </a:xfrm>
        </p:spPr>
        <p:txBody>
          <a:bodyPr vert="horz" lIns="91440" tIns="45720" rIns="91440" bIns="45720" rtlCol="0" anchor="t">
            <a:normAutofit lnSpcReduction="10000"/>
          </a:bodyPr>
          <a:lstStyle/>
          <a:p>
            <a:pPr>
              <a:buFont typeface="Wingdings" pitchFamily="2" charset="2"/>
              <a:buChar char="q"/>
            </a:pPr>
            <a:r>
              <a:rPr lang="en-US" sz="2600" dirty="0">
                <a:latin typeface="Andalus" pitchFamily="18" charset="-78"/>
                <a:cs typeface="Andalus" pitchFamily="18" charset="-78"/>
              </a:rPr>
              <a:t>Taking input tax credit in respect of inputs sent for job work-Section 19</a:t>
            </a:r>
          </a:p>
          <a:p>
            <a:pPr>
              <a:buFont typeface="Wingdings" pitchFamily="2" charset="2"/>
              <a:buChar char="Ø"/>
            </a:pPr>
            <a:r>
              <a:rPr lang="en-US" sz="2400" dirty="0">
                <a:latin typeface="Andalus" pitchFamily="18" charset="-78"/>
                <a:cs typeface="Andalus" pitchFamily="18" charset="-78"/>
              </a:rPr>
              <a:t>Principal is allowed to take ITC  on inputs or capital goods even if these are sent directly to Job-worker;</a:t>
            </a:r>
          </a:p>
          <a:p>
            <a:pPr>
              <a:buFont typeface="Wingdings" pitchFamily="2" charset="2"/>
              <a:buChar char="Ø"/>
            </a:pPr>
            <a:r>
              <a:rPr lang="en-US" sz="2400" dirty="0">
                <a:latin typeface="Andalus" pitchFamily="18" charset="-78"/>
                <a:cs typeface="Andalus" pitchFamily="18" charset="-78"/>
              </a:rPr>
              <a:t>(a) </a:t>
            </a:r>
            <a:r>
              <a:rPr lang="en-US" sz="2350" dirty="0">
                <a:latin typeface="Andalus" pitchFamily="18" charset="-78"/>
                <a:cs typeface="Andalus" pitchFamily="18" charset="-78"/>
              </a:rPr>
              <a:t>If the inputs are not received back within one year, the same shall be deemed to had been supplied by the principal to the job-worker on the day when the said inputs were sent out;</a:t>
            </a:r>
          </a:p>
          <a:p>
            <a:pPr>
              <a:buFont typeface="Wingdings" pitchFamily="2" charset="2"/>
              <a:buChar char="Ø"/>
            </a:pPr>
            <a:r>
              <a:rPr lang="en-US" sz="2400" dirty="0">
                <a:latin typeface="Andalus" pitchFamily="18" charset="-78"/>
                <a:cs typeface="Andalus" pitchFamily="18" charset="-78"/>
              </a:rPr>
              <a:t>(b) </a:t>
            </a:r>
            <a:r>
              <a:rPr lang="en-US" sz="2350" dirty="0">
                <a:latin typeface="Andalus" pitchFamily="18" charset="-78"/>
                <a:cs typeface="Andalus" pitchFamily="18" charset="-78"/>
              </a:rPr>
              <a:t>For capital goods this period shall be three years</a:t>
            </a:r>
            <a:r>
              <a:rPr lang="en-US" sz="2400" dirty="0">
                <a:latin typeface="Andalus" pitchFamily="18" charset="-78"/>
                <a:cs typeface="Andalus" pitchFamily="18" charset="-78"/>
              </a:rPr>
              <a:t>;</a:t>
            </a:r>
          </a:p>
          <a:p>
            <a:pPr>
              <a:buFont typeface="Wingdings" pitchFamily="2" charset="2"/>
              <a:buChar char="Ø"/>
            </a:pPr>
            <a:r>
              <a:rPr lang="en-US" sz="2400" dirty="0">
                <a:latin typeface="Andalus" pitchFamily="18" charset="-78"/>
                <a:cs typeface="Andalus" pitchFamily="18" charset="-78"/>
              </a:rPr>
              <a:t>the provisions at (a) and (b) above shall not apply to moulds and dies, jigs and fixtures, or tools sent out to a job-worker</a:t>
            </a:r>
          </a:p>
          <a:p>
            <a:r>
              <a:rPr lang="en-US" sz="2400" dirty="0">
                <a:latin typeface="Andalus" pitchFamily="18" charset="-78"/>
                <a:cs typeface="Andalus" pitchFamily="18" charset="-78"/>
              </a:rPr>
              <a:t>If the inputs or capital goods are sent directly then the period on one/three year shall be counted from the date of receipt by job worker</a:t>
            </a:r>
          </a:p>
        </p:txBody>
      </p:sp>
      <p:sp>
        <p:nvSpPr>
          <p:cNvPr id="4" name="Slide Number Placeholder 3"/>
          <p:cNvSpPr>
            <a:spLocks noGrp="1"/>
          </p:cNvSpPr>
          <p:nvPr>
            <p:ph type="sldNum" sz="quarter" idx="12"/>
          </p:nvPr>
        </p:nvSpPr>
        <p:spPr/>
        <p:txBody>
          <a:bodyPr/>
          <a:lstStyle/>
          <a:p>
            <a:fld id="{CC0BBEAA-B4FC-41A2-85B6-9369FD4AE745}" type="slidenum">
              <a:rPr lang="en-GB" smtClean="0"/>
              <a:pPr/>
              <a:t>16</a:t>
            </a:fld>
            <a:endParaRPr lang="en-GB" dirty="0"/>
          </a:p>
        </p:txBody>
      </p:sp>
    </p:spTree>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972" y="188640"/>
            <a:ext cx="8229600" cy="868362"/>
          </a:xfrm>
        </p:spPr>
        <p:txBody>
          <a:bodyPr>
            <a:normAutofit/>
          </a:bodyPr>
          <a:lstStyle/>
          <a:p>
            <a:r>
              <a:rPr lang="is-IS" sz="3600" b="1" dirty="0">
                <a:latin typeface="Andalus" pitchFamily="18" charset="-78"/>
                <a:cs typeface="Andalus" pitchFamily="18" charset="-78"/>
              </a:rPr>
              <a:t>….</a:t>
            </a:r>
            <a:r>
              <a:rPr lang="en-IN" sz="3600" b="1" dirty="0">
                <a:latin typeface="Andalus" pitchFamily="18" charset="-78"/>
                <a:cs typeface="Andalus" pitchFamily="18" charset="-78"/>
              </a:rPr>
              <a:t>FEATURES OF ITC PROVISIONS….</a:t>
            </a:r>
          </a:p>
        </p:txBody>
      </p:sp>
      <p:sp>
        <p:nvSpPr>
          <p:cNvPr id="3" name="Content Placeholder 2"/>
          <p:cNvSpPr>
            <a:spLocks noGrp="1"/>
          </p:cNvSpPr>
          <p:nvPr>
            <p:ph idx="1"/>
          </p:nvPr>
        </p:nvSpPr>
        <p:spPr>
          <a:xfrm>
            <a:off x="428596" y="1071546"/>
            <a:ext cx="7615262" cy="5544616"/>
          </a:xfrm>
        </p:spPr>
        <p:txBody>
          <a:bodyPr vert="horz" lIns="91440" tIns="45720" rIns="91440" bIns="45720" rtlCol="0" anchor="t">
            <a:normAutofit fontScale="77500" lnSpcReduction="20000"/>
          </a:bodyPr>
          <a:lstStyle/>
          <a:p>
            <a:pPr marL="355600" indent="-355600" algn="just">
              <a:lnSpc>
                <a:spcPct val="110000"/>
              </a:lnSpc>
              <a:spcBef>
                <a:spcPts val="0"/>
              </a:spcBef>
              <a:spcAft>
                <a:spcPts val="600"/>
              </a:spcAft>
              <a:buSzPct val="75000"/>
              <a:buFont typeface="Wingdings" pitchFamily="2" charset="2"/>
              <a:buChar char="q"/>
            </a:pPr>
            <a:r>
              <a:rPr lang="en-IN" sz="3900" dirty="0">
                <a:latin typeface="Andalus"/>
              </a:rPr>
              <a:t>Transfer of ITC permitted in case of change in constitution due to sale, merger, amalgamation etc. with specific provision for transfer of liabilities - section 18 (3)</a:t>
            </a:r>
          </a:p>
          <a:p>
            <a:pPr marL="355600" indent="-355600" algn="just">
              <a:lnSpc>
                <a:spcPct val="110000"/>
              </a:lnSpc>
              <a:spcBef>
                <a:spcPts val="0"/>
              </a:spcBef>
              <a:spcAft>
                <a:spcPts val="600"/>
              </a:spcAft>
              <a:buSzPct val="75000"/>
              <a:buFont typeface="Wingdings" pitchFamily="2" charset="2"/>
              <a:buChar char="q"/>
            </a:pPr>
            <a:r>
              <a:rPr lang="en-IN" sz="3900" dirty="0">
                <a:latin typeface="Andalus"/>
              </a:rPr>
              <a:t>No ITC on an invoice after the expiry  of one year from the date of issue of such invoice - section 18 (2)</a:t>
            </a:r>
          </a:p>
          <a:p>
            <a:pPr marL="355600" indent="-355600" algn="just">
              <a:lnSpc>
                <a:spcPct val="110000"/>
              </a:lnSpc>
              <a:buSzPct val="75000"/>
              <a:buFont typeface="Wingdings" pitchFamily="2" charset="2"/>
              <a:buChar char="q"/>
            </a:pPr>
            <a:r>
              <a:rPr lang="en-IN" sz="3900" dirty="0">
                <a:latin typeface="Andalus"/>
              </a:rPr>
              <a:t>No ITC beyond September of the following FY, to which invoice pertains, or date of filing of annual return, whichever is earlier - section 16 (4)</a:t>
            </a:r>
          </a:p>
          <a:p>
            <a:pPr marL="712788" indent="-357188" algn="just">
              <a:lnSpc>
                <a:spcPct val="110000"/>
              </a:lnSpc>
              <a:buSzPct val="75000"/>
              <a:buFont typeface="Wingdings" pitchFamily="2" charset="2"/>
              <a:buChar char="Ø"/>
            </a:pPr>
            <a:r>
              <a:rPr lang="en-IN" dirty="0">
                <a:latin typeface="Andalus"/>
              </a:rPr>
              <a:t>No rectification is permitted after September of next FY or filing of annual return, whichever is earlier</a:t>
            </a:r>
          </a:p>
        </p:txBody>
      </p:sp>
      <p:sp>
        <p:nvSpPr>
          <p:cNvPr id="4" name="Slide Number Placeholder 3"/>
          <p:cNvSpPr>
            <a:spLocks noGrp="1"/>
          </p:cNvSpPr>
          <p:nvPr>
            <p:ph type="sldNum" sz="quarter" idx="12"/>
          </p:nvPr>
        </p:nvSpPr>
        <p:spPr/>
        <p:txBody>
          <a:bodyPr/>
          <a:lstStyle/>
          <a:p>
            <a:fld id="{CC0BBEAA-B4FC-41A2-85B6-9369FD4AE745}" type="slidenum">
              <a:rPr lang="en-GB" smtClean="0"/>
              <a:pPr/>
              <a:t>17</a:t>
            </a:fld>
            <a:endParaRPr lang="en-GB" dirty="0"/>
          </a:p>
        </p:txBody>
      </p:sp>
    </p:spTree>
    <p:extLst>
      <p:ext uri="{BB962C8B-B14F-4D97-AF65-F5344CB8AC3E}">
        <p14:creationId xmlns:p14="http://schemas.microsoft.com/office/powerpoint/2010/main" val="3703282495"/>
      </p:ext>
    </p:extLst>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752" y="188640"/>
            <a:ext cx="8229600" cy="868362"/>
          </a:xfrm>
        </p:spPr>
        <p:txBody>
          <a:bodyPr>
            <a:normAutofit/>
          </a:bodyPr>
          <a:lstStyle/>
          <a:p>
            <a:r>
              <a:rPr lang="en-IN" sz="3600" b="1" dirty="0">
                <a:latin typeface="Andalus" pitchFamily="18" charset="-78"/>
                <a:cs typeface="Andalus" pitchFamily="18" charset="-78"/>
              </a:rPr>
              <a:t>….FEATURES OF ITC PROVISIONS….</a:t>
            </a:r>
          </a:p>
        </p:txBody>
      </p:sp>
      <p:sp>
        <p:nvSpPr>
          <p:cNvPr id="3" name="Content Placeholder 2"/>
          <p:cNvSpPr>
            <a:spLocks noGrp="1"/>
          </p:cNvSpPr>
          <p:nvPr>
            <p:ph idx="1"/>
          </p:nvPr>
        </p:nvSpPr>
        <p:spPr>
          <a:xfrm>
            <a:off x="457200" y="1412776"/>
            <a:ext cx="7615262" cy="5445224"/>
          </a:xfrm>
        </p:spPr>
        <p:txBody>
          <a:bodyPr vert="horz" lIns="91440" tIns="45720" rIns="91440" bIns="45720" rtlCol="0" anchor="t">
            <a:normAutofit/>
          </a:bodyPr>
          <a:lstStyle/>
          <a:p>
            <a:pPr marL="355600" indent="-355600" algn="just">
              <a:buSzPct val="75000"/>
              <a:buFont typeface="Wingdings" pitchFamily="2" charset="2"/>
              <a:buChar char="q"/>
            </a:pPr>
            <a:r>
              <a:rPr lang="en-IN" dirty="0">
                <a:latin typeface="Andalus"/>
              </a:rPr>
              <a:t>Proportionate ITC allowed:</a:t>
            </a:r>
          </a:p>
          <a:p>
            <a:pPr marL="712788" lvl="1" indent="-357188" algn="just">
              <a:buSzPct val="75000"/>
              <a:buFont typeface="Wingdings" pitchFamily="2" charset="2"/>
              <a:buChar char="Ø"/>
            </a:pPr>
            <a:r>
              <a:rPr lang="en-US" dirty="0">
                <a:latin typeface="Andalus"/>
              </a:rPr>
              <a:t>w</a:t>
            </a:r>
            <a:r>
              <a:rPr lang="en-IN" dirty="0">
                <a:latin typeface="Andalus"/>
              </a:rPr>
              <a:t>here goods and/or services are partly used for business and non- business purposes - section 17 (1)</a:t>
            </a:r>
          </a:p>
          <a:p>
            <a:pPr marL="712788" lvl="1" indent="-357188" algn="just">
              <a:lnSpc>
                <a:spcPct val="120000"/>
              </a:lnSpc>
              <a:spcBef>
                <a:spcPts val="0"/>
              </a:spcBef>
              <a:spcAft>
                <a:spcPts val="600"/>
              </a:spcAft>
              <a:buSzPct val="75000"/>
              <a:buFont typeface="Wingdings" pitchFamily="2" charset="2"/>
              <a:buChar char="Ø"/>
            </a:pPr>
            <a:r>
              <a:rPr lang="en-US" dirty="0">
                <a:latin typeface="Andalus"/>
              </a:rPr>
              <a:t>w</a:t>
            </a:r>
            <a:r>
              <a:rPr lang="en-IN" dirty="0">
                <a:latin typeface="Andalus"/>
              </a:rPr>
              <a:t>here goods and/or services are partly used for taxable (including zero-rated) and exempt supplies - section 17 (2)</a:t>
            </a:r>
          </a:p>
          <a:p>
            <a:pPr marL="712788" lvl="1" indent="-357188" algn="just">
              <a:lnSpc>
                <a:spcPct val="120000"/>
              </a:lnSpc>
              <a:spcBef>
                <a:spcPts val="0"/>
              </a:spcBef>
              <a:spcAft>
                <a:spcPts val="600"/>
              </a:spcAft>
              <a:buSzPct val="75000"/>
              <a:buFont typeface="Wingdings" pitchFamily="2" charset="2"/>
              <a:buChar char="Ø"/>
            </a:pPr>
            <a:r>
              <a:rPr lang="en-IN" dirty="0">
                <a:latin typeface="Andalus"/>
              </a:rPr>
              <a:t>Value of exempt supplies includes value of RCM supplies, transaction in securities, sale of land, sale of building, and specified in clause (b) of PARA 5 of schedule II-Section 17(3)</a:t>
            </a:r>
          </a:p>
        </p:txBody>
      </p:sp>
      <p:sp>
        <p:nvSpPr>
          <p:cNvPr id="4" name="Slide Number Placeholder 3"/>
          <p:cNvSpPr>
            <a:spLocks noGrp="1"/>
          </p:cNvSpPr>
          <p:nvPr>
            <p:ph type="sldNum" sz="quarter" idx="12"/>
          </p:nvPr>
        </p:nvSpPr>
        <p:spPr/>
        <p:txBody>
          <a:bodyPr/>
          <a:lstStyle/>
          <a:p>
            <a:fld id="{CC0BBEAA-B4FC-41A2-85B6-9369FD4AE745}" type="slidenum">
              <a:rPr lang="en-GB" smtClean="0"/>
              <a:pPr/>
              <a:t>18</a:t>
            </a:fld>
            <a:endParaRPr lang="en-GB" dirty="0"/>
          </a:p>
        </p:txBody>
      </p:sp>
    </p:spTree>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88640"/>
            <a:ext cx="8229600" cy="868362"/>
          </a:xfrm>
        </p:spPr>
        <p:txBody>
          <a:bodyPr>
            <a:normAutofit/>
          </a:bodyPr>
          <a:lstStyle/>
          <a:p>
            <a:r>
              <a:rPr lang="en-IN" sz="3600" b="1" dirty="0">
                <a:latin typeface="Andalus" pitchFamily="18" charset="-78"/>
                <a:cs typeface="Andalus" pitchFamily="18" charset="-78"/>
              </a:rPr>
              <a:t>….FEATURES OF ITC PROVISIONS….</a:t>
            </a:r>
          </a:p>
        </p:txBody>
      </p:sp>
      <p:sp>
        <p:nvSpPr>
          <p:cNvPr id="3" name="Content Placeholder 2"/>
          <p:cNvSpPr>
            <a:spLocks noGrp="1"/>
          </p:cNvSpPr>
          <p:nvPr>
            <p:ph idx="1"/>
          </p:nvPr>
        </p:nvSpPr>
        <p:spPr>
          <a:xfrm>
            <a:off x="457200" y="1412776"/>
            <a:ext cx="7686700" cy="5445224"/>
          </a:xfrm>
        </p:spPr>
        <p:txBody>
          <a:bodyPr>
            <a:normAutofit/>
          </a:bodyPr>
          <a:lstStyle/>
          <a:p>
            <a:pPr marL="355600" indent="-355600" algn="just">
              <a:buSzPct val="75000"/>
              <a:buFont typeface="Wingdings" pitchFamily="2" charset="2"/>
              <a:buChar char="q"/>
            </a:pPr>
            <a:r>
              <a:rPr lang="en-IN" dirty="0">
                <a:latin typeface="Andalus"/>
              </a:rPr>
              <a:t>ITC not allowed, in case of capital goods, to the extent depreciation is claimed on tax component of capital goods under Income Tax Act - section 16 (3)</a:t>
            </a:r>
          </a:p>
          <a:p>
            <a:pPr marL="355600" indent="-355600" algn="just">
              <a:buSzPct val="75000"/>
              <a:buFont typeface="Wingdings" pitchFamily="2" charset="2"/>
              <a:buChar char="q"/>
            </a:pPr>
            <a:r>
              <a:rPr lang="en-IN" sz="3000" dirty="0">
                <a:latin typeface="Andalus"/>
              </a:rPr>
              <a:t>Reversal / Payment of ITC on switching over from normal to composition scheme or taxable goods and / or services becoming exempt - section 18 (4)</a:t>
            </a:r>
          </a:p>
          <a:p>
            <a:pPr marL="355600" indent="-355600" algn="just">
              <a:buSzPct val="75000"/>
              <a:buFont typeface="Wingdings" pitchFamily="2" charset="2"/>
              <a:buChar char="q"/>
            </a:pPr>
            <a:r>
              <a:rPr lang="en-IN" sz="3000" dirty="0">
                <a:latin typeface="Andalus"/>
              </a:rPr>
              <a:t>Reversal / Payment of ITC or payment of tax on TV, whichever is higher, in case of supply of capital goods on which ITC was availed - section 18(6)</a:t>
            </a:r>
          </a:p>
        </p:txBody>
      </p:sp>
      <p:sp>
        <p:nvSpPr>
          <p:cNvPr id="4" name="Slide Number Placeholder 3"/>
          <p:cNvSpPr>
            <a:spLocks noGrp="1"/>
          </p:cNvSpPr>
          <p:nvPr>
            <p:ph type="sldNum" sz="quarter" idx="12"/>
          </p:nvPr>
        </p:nvSpPr>
        <p:spPr/>
        <p:txBody>
          <a:bodyPr/>
          <a:lstStyle/>
          <a:p>
            <a:fld id="{CC0BBEAA-B4FC-41A2-85B6-9369FD4AE745}" type="slidenum">
              <a:rPr lang="en-GB" smtClean="0"/>
              <a:pPr/>
              <a:t>19</a:t>
            </a:fld>
            <a:endParaRPr lang="en-GB" dirty="0"/>
          </a:p>
        </p:txBody>
      </p:sp>
    </p:spTree>
    <p:extLst>
      <p:ext uri="{BB962C8B-B14F-4D97-AF65-F5344CB8AC3E}">
        <p14:creationId xmlns:p14="http://schemas.microsoft.com/office/powerpoint/2010/main" val="1215293295"/>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152400" y="198437"/>
            <a:ext cx="8839200" cy="868363"/>
          </a:xfrm>
        </p:spPr>
        <p:txBody>
          <a:bodyPr>
            <a:normAutofit/>
          </a:bodyPr>
          <a:lstStyle/>
          <a:p>
            <a:pPr lvl="0"/>
            <a:r>
              <a:rPr lang="en-IN" sz="3600" b="1" dirty="0">
                <a:latin typeface="Andalus" pitchFamily="18" charset="-78"/>
                <a:ea typeface="Verdana" pitchFamily="34" charset="0"/>
                <a:cs typeface="Andalus" pitchFamily="18" charset="-78"/>
              </a:rPr>
              <a:t>PRESENTATION PLAN</a:t>
            </a:r>
            <a:endParaRPr lang="en-US" sz="3600" b="1" dirty="0">
              <a:latin typeface="Andalus" pitchFamily="18" charset="-78"/>
              <a:ea typeface="Verdana" pitchFamily="34" charset="0"/>
              <a:cs typeface="Andalus" pitchFamily="18" charset="-78"/>
            </a:endParaRPr>
          </a:p>
        </p:txBody>
      </p:sp>
      <p:sp>
        <p:nvSpPr>
          <p:cNvPr id="2" name="Slide Number Placeholder 1"/>
          <p:cNvSpPr>
            <a:spLocks noGrp="1"/>
          </p:cNvSpPr>
          <p:nvPr>
            <p:ph type="sldNum" sz="quarter" idx="12"/>
          </p:nvPr>
        </p:nvSpPr>
        <p:spPr>
          <a:xfrm>
            <a:off x="7010400" y="6492875"/>
            <a:ext cx="2133600" cy="365125"/>
          </a:xfrm>
        </p:spPr>
        <p:txBody>
          <a:bodyPr/>
          <a:lstStyle/>
          <a:p>
            <a:fld id="{CC0BBEAA-B4FC-41A2-85B6-9369FD4AE745}" type="slidenum">
              <a:rPr lang="en-GB" smtClean="0"/>
              <a:pPr/>
              <a:t>2</a:t>
            </a:fld>
            <a:endParaRPr lang="en-GB" dirty="0"/>
          </a:p>
        </p:txBody>
      </p:sp>
      <p:sp>
        <p:nvSpPr>
          <p:cNvPr id="16387" name="Rectangle 11"/>
          <p:cNvSpPr>
            <a:spLocks noChangeArrowheads="1"/>
          </p:cNvSpPr>
          <p:nvPr/>
        </p:nvSpPr>
        <p:spPr bwMode="auto">
          <a:xfrm>
            <a:off x="457200" y="1447800"/>
            <a:ext cx="8588375" cy="5410200"/>
          </a:xfrm>
          <a:prstGeom prst="rect">
            <a:avLst/>
          </a:prstGeom>
          <a:noFill/>
          <a:ln w="9525" algn="ctr">
            <a:noFill/>
            <a:miter lim="800000"/>
            <a:headEnd/>
            <a:tailEnd/>
          </a:ln>
        </p:spPr>
        <p:txBody>
          <a:bodyPr lIns="0" tIns="0" rIns="0" bIns="0"/>
          <a:lstStyle/>
          <a:p>
            <a:pPr marL="355600" indent="-355600" algn="just" defTabSz="774700">
              <a:spcBef>
                <a:spcPts val="600"/>
              </a:spcBef>
              <a:spcAft>
                <a:spcPts val="1200"/>
              </a:spcAft>
              <a:buClr>
                <a:schemeClr val="tx1"/>
              </a:buClr>
              <a:buSzPct val="75000"/>
              <a:buFont typeface="Wingdings" panose="05000000000000000000" pitchFamily="2" charset="2"/>
              <a:buChar char="q"/>
            </a:pPr>
            <a:r>
              <a:rPr lang="en-US" sz="2400" dirty="0">
                <a:latin typeface="Andalus" pitchFamily="18" charset="-78"/>
                <a:ea typeface="Verdana" pitchFamily="34" charset="0"/>
                <a:cs typeface="Andalus" pitchFamily="18" charset="-78"/>
              </a:rPr>
              <a:t>INPUT TAX CREDIT (ITC): LEGAL PROVISIONS</a:t>
            </a:r>
          </a:p>
          <a:p>
            <a:pPr marL="355600" indent="-355600" algn="just" defTabSz="774700">
              <a:spcBef>
                <a:spcPts val="600"/>
              </a:spcBef>
              <a:spcAft>
                <a:spcPts val="1200"/>
              </a:spcAft>
              <a:buClr>
                <a:schemeClr val="tx1"/>
              </a:buClr>
              <a:buSzPct val="75000"/>
              <a:buFont typeface="Wingdings" panose="05000000000000000000" pitchFamily="2" charset="2"/>
              <a:buChar char="q"/>
            </a:pPr>
            <a:r>
              <a:rPr lang="en-US" sz="2400" dirty="0">
                <a:latin typeface="Andalus" pitchFamily="18" charset="-78"/>
                <a:ea typeface="Verdana" pitchFamily="34" charset="0"/>
                <a:cs typeface="Andalus" pitchFamily="18" charset="-78"/>
              </a:rPr>
              <a:t>ITC: CONCEPTS</a:t>
            </a:r>
          </a:p>
          <a:p>
            <a:pPr marL="355600" indent="-355600" algn="just" defTabSz="774700">
              <a:spcBef>
                <a:spcPts val="600"/>
              </a:spcBef>
              <a:spcAft>
                <a:spcPts val="1200"/>
              </a:spcAft>
              <a:buClr>
                <a:schemeClr val="tx1"/>
              </a:buClr>
              <a:buSzPct val="75000"/>
              <a:buFont typeface="Wingdings" panose="05000000000000000000" pitchFamily="2" charset="2"/>
              <a:buChar char="q"/>
            </a:pPr>
            <a:r>
              <a:rPr lang="en-IN" sz="2400" dirty="0">
                <a:latin typeface="Andalus" pitchFamily="18" charset="-78"/>
                <a:ea typeface="Verdana" pitchFamily="34" charset="0"/>
                <a:cs typeface="Andalus" pitchFamily="18" charset="-78"/>
              </a:rPr>
              <a:t>WHO IS ELIGIBLE FOR ITC</a:t>
            </a:r>
          </a:p>
          <a:p>
            <a:pPr marL="355600" indent="-355600" algn="just" defTabSz="774700">
              <a:spcBef>
                <a:spcPts val="600"/>
              </a:spcBef>
              <a:spcAft>
                <a:spcPts val="1200"/>
              </a:spcAft>
              <a:buClr>
                <a:schemeClr val="tx1"/>
              </a:buClr>
              <a:buSzPct val="75000"/>
              <a:buFont typeface="Wingdings" panose="05000000000000000000" pitchFamily="2" charset="2"/>
              <a:buChar char="q"/>
            </a:pPr>
            <a:r>
              <a:rPr lang="en-US" sz="2400" dirty="0">
                <a:latin typeface="Andalus" pitchFamily="18" charset="-78"/>
                <a:ea typeface="Verdana" pitchFamily="34" charset="0"/>
                <a:cs typeface="Andalus" pitchFamily="18" charset="-78"/>
              </a:rPr>
              <a:t>FEATURES OF ITC PROVISIONS</a:t>
            </a:r>
          </a:p>
          <a:p>
            <a:pPr marL="355600" indent="-355600" algn="just" defTabSz="774700">
              <a:spcBef>
                <a:spcPts val="600"/>
              </a:spcBef>
              <a:spcAft>
                <a:spcPts val="1200"/>
              </a:spcAft>
              <a:buClr>
                <a:schemeClr val="tx1"/>
              </a:buClr>
              <a:buSzPct val="75000"/>
              <a:buFont typeface="Wingdings" panose="05000000000000000000" pitchFamily="2" charset="2"/>
              <a:buChar char="q"/>
            </a:pPr>
            <a:r>
              <a:rPr lang="en-US" sz="2400" dirty="0" smtClean="0">
                <a:latin typeface="Andalus" pitchFamily="18" charset="-78"/>
                <a:ea typeface="Verdana" pitchFamily="34" charset="0"/>
                <a:cs typeface="Andalus" pitchFamily="18" charset="-78"/>
              </a:rPr>
              <a:t>INPUT </a:t>
            </a:r>
            <a:r>
              <a:rPr lang="en-US" sz="2400" dirty="0">
                <a:latin typeface="Andalus" pitchFamily="18" charset="-78"/>
                <a:ea typeface="Verdana" pitchFamily="34" charset="0"/>
                <a:cs typeface="Andalus" pitchFamily="18" charset="-78"/>
              </a:rPr>
              <a:t>SERVICE DISTRIBUTOR (ISD)</a:t>
            </a:r>
          </a:p>
          <a:p>
            <a:pPr marL="355600" indent="-355600" algn="just" defTabSz="774700">
              <a:spcBef>
                <a:spcPts val="600"/>
              </a:spcBef>
              <a:spcAft>
                <a:spcPts val="1200"/>
              </a:spcAft>
              <a:buClr>
                <a:schemeClr val="tx1"/>
              </a:buClr>
              <a:buSzPct val="75000"/>
              <a:buFont typeface="Wingdings" panose="05000000000000000000" pitchFamily="2" charset="2"/>
              <a:buChar char="q"/>
            </a:pPr>
            <a:r>
              <a:rPr lang="en-IN" sz="2400" dirty="0">
                <a:latin typeface="Andalus" pitchFamily="18" charset="-78"/>
                <a:cs typeface="Andalus" pitchFamily="18" charset="-78"/>
              </a:rPr>
              <a:t>FEATURES OF ISD PROVISIONS</a:t>
            </a:r>
          </a:p>
          <a:p>
            <a:pPr algn="just" defTabSz="774700">
              <a:spcBef>
                <a:spcPts val="600"/>
              </a:spcBef>
              <a:spcAft>
                <a:spcPts val="1200"/>
              </a:spcAft>
              <a:buClr>
                <a:schemeClr val="tx1"/>
              </a:buClr>
              <a:buSzPct val="75000"/>
            </a:pPr>
            <a:endParaRPr lang="en-US" sz="2400" dirty="0">
              <a:latin typeface="Andalus" pitchFamily="18" charset="-78"/>
              <a:ea typeface="Verdana" pitchFamily="34" charset="0"/>
              <a:cs typeface="Andalus" pitchFamily="18" charset="-78"/>
            </a:endParaRPr>
          </a:p>
          <a:p>
            <a:pPr marL="465138" indent="-465138" algn="just" defTabSz="774700">
              <a:spcBef>
                <a:spcPts val="600"/>
              </a:spcBef>
              <a:spcAft>
                <a:spcPts val="1200"/>
              </a:spcAft>
              <a:buClr>
                <a:schemeClr val="tx1"/>
              </a:buClr>
              <a:buSzPct val="75000"/>
              <a:buFont typeface="Wingdings" panose="05000000000000000000" pitchFamily="2" charset="2"/>
              <a:buChar char="q"/>
            </a:pPr>
            <a:endParaRPr lang="en-US" sz="2000" dirty="0">
              <a:latin typeface="Andalus" pitchFamily="18" charset="-78"/>
              <a:ea typeface="Verdana" pitchFamily="34" charset="0"/>
              <a:cs typeface="Andalus" pitchFamily="18" charset="-78"/>
            </a:endParaRPr>
          </a:p>
          <a:p>
            <a:pPr marL="465138" indent="-342900" algn="just" defTabSz="774700">
              <a:spcBef>
                <a:spcPts val="600"/>
              </a:spcBef>
              <a:spcAft>
                <a:spcPts val="1200"/>
              </a:spcAft>
              <a:buClr>
                <a:schemeClr val="tx1"/>
              </a:buClr>
              <a:buSzPct val="75000"/>
              <a:buFont typeface="Wingdings" panose="05000000000000000000" pitchFamily="2" charset="2"/>
              <a:buChar char="q"/>
            </a:pPr>
            <a:endParaRPr lang="en-US" sz="2000" dirty="0">
              <a:latin typeface="Verdana" pitchFamily="34" charset="0"/>
              <a:ea typeface="Verdana" pitchFamily="34" charset="0"/>
              <a:cs typeface="Verdana" pitchFamily="34" charset="0"/>
            </a:endParaRPr>
          </a:p>
          <a:p>
            <a:pPr marL="465138" indent="-342900" algn="just" defTabSz="774700">
              <a:spcBef>
                <a:spcPts val="600"/>
              </a:spcBef>
              <a:spcAft>
                <a:spcPts val="1200"/>
              </a:spcAft>
              <a:buClr>
                <a:schemeClr val="tx1"/>
              </a:buClr>
              <a:buSzPct val="75000"/>
              <a:buFont typeface="Wingdings" panose="05000000000000000000" pitchFamily="2" charset="2"/>
              <a:buChar char="q"/>
            </a:pPr>
            <a:endParaRPr lang="en-US" sz="2000" dirty="0">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val="2181539122"/>
      </p:ext>
    </p:extLst>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16632"/>
            <a:ext cx="8229600" cy="868362"/>
          </a:xfrm>
        </p:spPr>
        <p:txBody>
          <a:bodyPr>
            <a:normAutofit/>
          </a:bodyPr>
          <a:lstStyle/>
          <a:p>
            <a:r>
              <a:rPr lang="en-IN" sz="3600" b="1" dirty="0">
                <a:latin typeface="Andalus" pitchFamily="18" charset="-78"/>
                <a:cs typeface="Andalus" pitchFamily="18" charset="-78"/>
              </a:rPr>
              <a:t>….FEATURES OF ITC PROVISIONS</a:t>
            </a:r>
            <a:r>
              <a:rPr lang="is-IS" sz="3600" b="1" dirty="0">
                <a:latin typeface="Andalus" pitchFamily="18" charset="-78"/>
                <a:cs typeface="Andalus" pitchFamily="18" charset="-78"/>
              </a:rPr>
              <a:t>….</a:t>
            </a:r>
            <a:endParaRPr lang="en-IN" sz="3600" b="1" dirty="0">
              <a:latin typeface="Andalus" pitchFamily="18" charset="-78"/>
              <a:cs typeface="Andalus" pitchFamily="18" charset="-78"/>
            </a:endParaRPr>
          </a:p>
        </p:txBody>
      </p:sp>
      <p:sp>
        <p:nvSpPr>
          <p:cNvPr id="3" name="Content Placeholder 2"/>
          <p:cNvSpPr>
            <a:spLocks noGrp="1"/>
          </p:cNvSpPr>
          <p:nvPr>
            <p:ph idx="1"/>
          </p:nvPr>
        </p:nvSpPr>
        <p:spPr>
          <a:xfrm>
            <a:off x="357158" y="1000108"/>
            <a:ext cx="7686700" cy="5256584"/>
          </a:xfrm>
        </p:spPr>
        <p:txBody>
          <a:bodyPr>
            <a:normAutofit fontScale="92500" lnSpcReduction="10000"/>
          </a:bodyPr>
          <a:lstStyle/>
          <a:p>
            <a:pPr marL="350838" indent="-350838" algn="just">
              <a:buSzPct val="75000"/>
              <a:buFont typeface="Wingdings" pitchFamily="2" charset="2"/>
              <a:buChar char="q"/>
            </a:pPr>
            <a:r>
              <a:rPr lang="en-IN" sz="2800" dirty="0">
                <a:latin typeface="Andalus"/>
              </a:rPr>
              <a:t>In case of reversal of ITC on capital goods or for allowing after exemption period, the same shall be calculated by reducing 5% per quarter or part thereof (from the date of Invoice under which the same were received</a:t>
            </a:r>
            <a:r>
              <a:rPr lang="en-IN" sz="2800" dirty="0" smtClean="0">
                <a:latin typeface="Andalus"/>
              </a:rPr>
              <a:t>)</a:t>
            </a:r>
            <a:endParaRPr lang="en-IN" sz="2800" dirty="0">
              <a:latin typeface="Andalus"/>
            </a:endParaRPr>
          </a:p>
          <a:p>
            <a:pPr marL="350838" indent="-350838" algn="just">
              <a:buSzPct val="75000"/>
              <a:buFont typeface="Wingdings" pitchFamily="2" charset="2"/>
              <a:buChar char="q"/>
            </a:pPr>
            <a:r>
              <a:rPr lang="en-IN" sz="2800" dirty="0">
                <a:latin typeface="Andalus"/>
              </a:rPr>
              <a:t>Recovery of wrongly availed ITC </a:t>
            </a:r>
            <a:r>
              <a:rPr lang="en-US" sz="2800" dirty="0">
                <a:latin typeface="Andalus"/>
              </a:rPr>
              <a:t>–</a:t>
            </a:r>
            <a:r>
              <a:rPr lang="en-IN" sz="2800" dirty="0">
                <a:latin typeface="Andalus"/>
              </a:rPr>
              <a:t> section 73&amp;74 </a:t>
            </a:r>
          </a:p>
          <a:p>
            <a:pPr marL="350838" lvl="0" indent="-350838" algn="just">
              <a:buSzPct val="75000"/>
              <a:buFont typeface="Wingdings" pitchFamily="2" charset="2"/>
              <a:buChar char="q"/>
            </a:pPr>
            <a:r>
              <a:rPr lang="en-US" sz="2800" dirty="0">
                <a:latin typeface="Andalus" pitchFamily="18" charset="-78"/>
                <a:cs typeface="Andalus" pitchFamily="18" charset="-78"/>
              </a:rPr>
              <a:t>ITC available, only on provisional basis, as self-assessed in the return- Section 41(1) </a:t>
            </a:r>
          </a:p>
          <a:p>
            <a:pPr marL="350838" indent="-350838" algn="just">
              <a:buSzPct val="75000"/>
              <a:buFont typeface="Wingdings" pitchFamily="2" charset="2"/>
              <a:buChar char="q"/>
            </a:pPr>
            <a:r>
              <a:rPr lang="en-US" sz="2800" dirty="0">
                <a:latin typeface="Andalus" pitchFamily="18" charset="-78"/>
                <a:cs typeface="Andalus" pitchFamily="18" charset="-78"/>
              </a:rPr>
              <a:t>Provisional ITC can be utilized for payment of self-assessed output tax- Section 41(2)</a:t>
            </a:r>
          </a:p>
          <a:p>
            <a:pPr marL="350838" lvl="0" indent="-350838" algn="just">
              <a:buSzPct val="75000"/>
              <a:buFont typeface="Wingdings" pitchFamily="2" charset="2"/>
              <a:buChar char="q"/>
            </a:pPr>
            <a:r>
              <a:rPr lang="en-US" sz="2800" dirty="0">
                <a:latin typeface="Andalus" pitchFamily="18" charset="-78"/>
                <a:cs typeface="Andalus" pitchFamily="18" charset="-78"/>
              </a:rPr>
              <a:t>ITC to be confirmed only after matching of supplier’s and recipient’s invoice details– section 42 (1) and (2)</a:t>
            </a:r>
          </a:p>
          <a:p>
            <a:pPr marL="350838" lvl="0" indent="-350838" algn="just">
              <a:buSzPct val="75000"/>
              <a:buFont typeface="Wingdings" pitchFamily="2" charset="2"/>
              <a:buChar char="q"/>
            </a:pPr>
            <a:endParaRPr lang="en-US" sz="2600" dirty="0">
              <a:latin typeface="Andalus" pitchFamily="18" charset="-78"/>
              <a:cs typeface="Andalus" pitchFamily="18" charset="-78"/>
            </a:endParaRPr>
          </a:p>
        </p:txBody>
      </p:sp>
      <p:sp>
        <p:nvSpPr>
          <p:cNvPr id="4" name="Slide Number Placeholder 3"/>
          <p:cNvSpPr>
            <a:spLocks noGrp="1"/>
          </p:cNvSpPr>
          <p:nvPr>
            <p:ph type="sldNum" sz="quarter" idx="12"/>
          </p:nvPr>
        </p:nvSpPr>
        <p:spPr/>
        <p:txBody>
          <a:bodyPr/>
          <a:lstStyle/>
          <a:p>
            <a:fld id="{CC0BBEAA-B4FC-41A2-85B6-9369FD4AE745}" type="slidenum">
              <a:rPr lang="en-GB" smtClean="0"/>
              <a:pPr/>
              <a:t>20</a:t>
            </a:fld>
            <a:endParaRPr lang="en-GB" dirty="0"/>
          </a:p>
        </p:txBody>
      </p:sp>
    </p:spTree>
    <p:extLst>
      <p:ext uri="{BB962C8B-B14F-4D97-AF65-F5344CB8AC3E}">
        <p14:creationId xmlns:p14="http://schemas.microsoft.com/office/powerpoint/2010/main" val="2924463499"/>
      </p:ext>
    </p:extLst>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262" y="188640"/>
            <a:ext cx="8229600" cy="868362"/>
          </a:xfrm>
        </p:spPr>
        <p:txBody>
          <a:bodyPr>
            <a:normAutofit/>
          </a:bodyPr>
          <a:lstStyle/>
          <a:p>
            <a:r>
              <a:rPr lang="en-IN" sz="3600" b="1" dirty="0">
                <a:latin typeface="Andalus" pitchFamily="18" charset="-78"/>
                <a:cs typeface="Andalus" pitchFamily="18" charset="-78"/>
              </a:rPr>
              <a:t>….FEATURES OF ITC PROVISIONS</a:t>
            </a:r>
            <a:r>
              <a:rPr lang="is-IS" sz="3600" b="1" dirty="0">
                <a:latin typeface="Andalus" pitchFamily="18" charset="-78"/>
                <a:cs typeface="Andalus" pitchFamily="18" charset="-78"/>
              </a:rPr>
              <a:t>….</a:t>
            </a:r>
            <a:endParaRPr lang="en-IN" sz="3600" b="1" dirty="0">
              <a:latin typeface="Andalus" pitchFamily="18" charset="-78"/>
              <a:cs typeface="Andalus" pitchFamily="18" charset="-78"/>
            </a:endParaRPr>
          </a:p>
        </p:txBody>
      </p:sp>
      <p:sp>
        <p:nvSpPr>
          <p:cNvPr id="3" name="Content Placeholder 2"/>
          <p:cNvSpPr>
            <a:spLocks noGrp="1"/>
          </p:cNvSpPr>
          <p:nvPr>
            <p:ph idx="1"/>
          </p:nvPr>
        </p:nvSpPr>
        <p:spPr>
          <a:xfrm>
            <a:off x="457200" y="1412776"/>
            <a:ext cx="7686700" cy="5256584"/>
          </a:xfrm>
        </p:spPr>
        <p:txBody>
          <a:bodyPr>
            <a:normAutofit fontScale="92500" lnSpcReduction="10000"/>
          </a:bodyPr>
          <a:lstStyle/>
          <a:p>
            <a:pPr marL="350838" lvl="0" indent="-350838" algn="just">
              <a:buSzPct val="75000"/>
              <a:buFont typeface="Wingdings" pitchFamily="2" charset="2"/>
              <a:buChar char="q"/>
            </a:pPr>
            <a:r>
              <a:rPr lang="en-US" sz="3000" dirty="0">
                <a:latin typeface="Andalus" pitchFamily="18" charset="-78"/>
                <a:cs typeface="Andalus" pitchFamily="18" charset="-78"/>
              </a:rPr>
              <a:t>ITC as self assessed in return to be credited to electronic credit ledger – section 41(1)</a:t>
            </a:r>
          </a:p>
          <a:p>
            <a:pPr marL="350838" lvl="0" indent="-350838" algn="just">
              <a:buSzPct val="75000"/>
              <a:buFont typeface="Wingdings" pitchFamily="2" charset="2"/>
              <a:buChar char="q"/>
            </a:pPr>
            <a:r>
              <a:rPr lang="en-US" sz="3000" dirty="0">
                <a:latin typeface="Andalus" pitchFamily="18" charset="-78"/>
                <a:cs typeface="Andalus" pitchFamily="18" charset="-78"/>
              </a:rPr>
              <a:t>ITC can be used for making payment of output tax only – section 41(2) </a:t>
            </a:r>
          </a:p>
          <a:p>
            <a:pPr marL="350838" lvl="0" indent="-350838" algn="just">
              <a:buSzPct val="75000"/>
              <a:buFont typeface="Wingdings" pitchFamily="2" charset="2"/>
              <a:buChar char="q"/>
            </a:pPr>
            <a:r>
              <a:rPr lang="en-US" sz="3000" dirty="0">
                <a:latin typeface="Andalus" pitchFamily="18" charset="-78"/>
                <a:cs typeface="Andalus" pitchFamily="18" charset="-78"/>
              </a:rPr>
              <a:t>Manner of utilization of ITC – section 49(5):</a:t>
            </a:r>
          </a:p>
          <a:p>
            <a:pPr marL="708025" lvl="1" indent="-350838" algn="just">
              <a:buSzPct val="75000"/>
              <a:buFont typeface="Wingdings" pitchFamily="2" charset="2"/>
              <a:buChar char="Ø"/>
            </a:pPr>
            <a:r>
              <a:rPr lang="en-US" sz="2600" dirty="0">
                <a:latin typeface="Andalus" pitchFamily="18" charset="-78"/>
                <a:cs typeface="Andalus" pitchFamily="18" charset="-78"/>
              </a:rPr>
              <a:t>ITC of IGST can be utilized towards payment of IGST, CGST, SGST and UTGST in that order</a:t>
            </a:r>
          </a:p>
          <a:p>
            <a:pPr marL="708025" lvl="1" indent="-350838" algn="just">
              <a:buSzPct val="75000"/>
              <a:buFont typeface="Wingdings" pitchFamily="2" charset="2"/>
              <a:buChar char="Ø"/>
            </a:pPr>
            <a:r>
              <a:rPr lang="en-US" sz="2600" dirty="0">
                <a:latin typeface="Andalus" pitchFamily="18" charset="-78"/>
                <a:cs typeface="Andalus" pitchFamily="18" charset="-78"/>
              </a:rPr>
              <a:t>ITC of CGST can be utilized towards payment of CGST and IGST in that order</a:t>
            </a:r>
          </a:p>
          <a:p>
            <a:pPr marL="708025" lvl="1" indent="-350838" algn="just">
              <a:buSzPct val="75000"/>
              <a:buFont typeface="Wingdings" pitchFamily="2" charset="2"/>
              <a:buChar char="Ø"/>
            </a:pPr>
            <a:r>
              <a:rPr lang="en-US" sz="2600" dirty="0">
                <a:latin typeface="Andalus" pitchFamily="18" charset="-78"/>
                <a:cs typeface="Andalus" pitchFamily="18" charset="-78"/>
              </a:rPr>
              <a:t>ITC of SGST can be utilized towards payment of SGST and IGST in that order</a:t>
            </a:r>
          </a:p>
          <a:p>
            <a:pPr marL="708025" lvl="1" indent="-350838" algn="just">
              <a:buSzPct val="75000"/>
              <a:buFont typeface="Wingdings" pitchFamily="2" charset="2"/>
              <a:buChar char="Ø"/>
            </a:pPr>
            <a:r>
              <a:rPr lang="en-US" sz="2600" dirty="0">
                <a:latin typeface="Andalus" pitchFamily="18" charset="-78"/>
                <a:cs typeface="Andalus" pitchFamily="18" charset="-78"/>
              </a:rPr>
              <a:t>ITC of UTGST can be utilized towards payment of UTGST and IGST in that order</a:t>
            </a:r>
          </a:p>
        </p:txBody>
      </p:sp>
      <p:sp>
        <p:nvSpPr>
          <p:cNvPr id="5" name="Slide Number Placeholder 4"/>
          <p:cNvSpPr>
            <a:spLocks noGrp="1"/>
          </p:cNvSpPr>
          <p:nvPr>
            <p:ph type="sldNum" sz="quarter" idx="12"/>
          </p:nvPr>
        </p:nvSpPr>
        <p:spPr/>
        <p:txBody>
          <a:bodyPr/>
          <a:lstStyle/>
          <a:p>
            <a:fld id="{CC0BBEAA-B4FC-41A2-85B6-9369FD4AE745}" type="slidenum">
              <a:rPr lang="en-GB" smtClean="0"/>
              <a:pPr/>
              <a:t>21</a:t>
            </a:fld>
            <a:endParaRPr lang="en-GB" dirty="0"/>
          </a:p>
        </p:txBody>
      </p:sp>
      <p:sp>
        <p:nvSpPr>
          <p:cNvPr id="4" name="Right Arrow 3">
            <a:hlinkClick r:id="" action="ppaction://noaction"/>
          </p:cNvPr>
          <p:cNvSpPr/>
          <p:nvPr/>
        </p:nvSpPr>
        <p:spPr>
          <a:xfrm>
            <a:off x="8215338" y="6143644"/>
            <a:ext cx="719446" cy="357190"/>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549934198"/>
      </p:ext>
    </p:extLst>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16632"/>
            <a:ext cx="8229600" cy="868362"/>
          </a:xfrm>
        </p:spPr>
        <p:txBody>
          <a:bodyPr>
            <a:normAutofit/>
          </a:bodyPr>
          <a:lstStyle/>
          <a:p>
            <a:r>
              <a:rPr lang="en-IN" sz="3600" b="1" dirty="0">
                <a:latin typeface="Andalus" pitchFamily="18" charset="-78"/>
                <a:cs typeface="Andalus" pitchFamily="18" charset="-78"/>
              </a:rPr>
              <a:t>….FEATURES OF ITC PROVISIONS</a:t>
            </a:r>
          </a:p>
        </p:txBody>
      </p:sp>
      <p:sp>
        <p:nvSpPr>
          <p:cNvPr id="3" name="Content Placeholder 2"/>
          <p:cNvSpPr>
            <a:spLocks noGrp="1"/>
          </p:cNvSpPr>
          <p:nvPr>
            <p:ph idx="1"/>
          </p:nvPr>
        </p:nvSpPr>
        <p:spPr>
          <a:xfrm>
            <a:off x="457200" y="1412776"/>
            <a:ext cx="7686700" cy="5256584"/>
          </a:xfrm>
        </p:spPr>
        <p:txBody>
          <a:bodyPr>
            <a:normAutofit/>
          </a:bodyPr>
          <a:lstStyle/>
          <a:p>
            <a:pPr marL="365125" lvl="1" indent="-365125" algn="just">
              <a:buSzPct val="75000"/>
              <a:buFont typeface="Wingdings" charset="2"/>
              <a:buChar char="q"/>
            </a:pPr>
            <a:r>
              <a:rPr lang="en-US" dirty="0">
                <a:latin typeface="Andalus" pitchFamily="18" charset="-78"/>
                <a:cs typeface="Andalus" pitchFamily="18" charset="-78"/>
              </a:rPr>
              <a:t>No cross-utilization of CGST, SGST and UTGST credits i.e. CGST cannot be used for payment of SGST and UTGST and so on</a:t>
            </a:r>
          </a:p>
          <a:p>
            <a:pPr marL="365125" lvl="1" indent="-365125" algn="just">
              <a:buSzPct val="75000"/>
              <a:buFont typeface="Wingdings" charset="2"/>
              <a:buChar char="q"/>
            </a:pPr>
            <a:r>
              <a:rPr lang="en-US" dirty="0">
                <a:latin typeface="Andalus" pitchFamily="18" charset="-78"/>
                <a:cs typeface="Andalus" pitchFamily="18" charset="-78"/>
              </a:rPr>
              <a:t>Unutilized ITC can be claimed as refund in certain situations – section 54(3)</a:t>
            </a:r>
          </a:p>
          <a:p>
            <a:pPr marL="857250" lvl="2" indent="-457200" algn="just">
              <a:buSzPct val="75000"/>
              <a:buFont typeface="Wingdings" charset="2"/>
              <a:buChar char="Ø"/>
            </a:pPr>
            <a:r>
              <a:rPr lang="en-US" sz="2600" dirty="0">
                <a:latin typeface="Andalus" pitchFamily="18" charset="-78"/>
                <a:cs typeface="Andalus" pitchFamily="18" charset="-78"/>
              </a:rPr>
              <a:t>in case of exports of goods and / or services except where exported goods are subject to export duty</a:t>
            </a:r>
          </a:p>
          <a:p>
            <a:pPr marL="857250" lvl="2" indent="-457200" algn="just">
              <a:buSzPct val="75000"/>
              <a:buFont typeface="Wingdings" charset="2"/>
              <a:buChar char="Ø"/>
            </a:pPr>
            <a:r>
              <a:rPr lang="en-US" sz="2600" dirty="0">
                <a:latin typeface="Andalus" pitchFamily="18" charset="-78"/>
                <a:cs typeface="Andalus" pitchFamily="18" charset="-78"/>
              </a:rPr>
              <a:t>in case where rate of tax on inputs is higher than rate of tax on output</a:t>
            </a:r>
          </a:p>
          <a:p>
            <a:pPr marL="857250" lvl="2" indent="-457200" algn="just">
              <a:buSzPct val="75000"/>
              <a:buFont typeface="Wingdings" charset="2"/>
              <a:buChar char="Ø"/>
            </a:pPr>
            <a:r>
              <a:rPr lang="en-US" sz="2600" dirty="0">
                <a:latin typeface="Andalus" pitchFamily="18" charset="-78"/>
                <a:cs typeface="Andalus" pitchFamily="18" charset="-78"/>
              </a:rPr>
              <a:t>No refund if the goods are subjected to export duty or if supplier claims drawback</a:t>
            </a:r>
          </a:p>
          <a:p>
            <a:pPr marL="365125" lvl="1" indent="-365125" algn="just">
              <a:buSzPct val="75000"/>
              <a:buFont typeface="Wingdings" charset="2"/>
              <a:buChar char="q"/>
            </a:pPr>
            <a:r>
              <a:rPr lang="en-US" dirty="0">
                <a:latin typeface="Andalus" pitchFamily="18" charset="-78"/>
                <a:cs typeface="Andalus" pitchFamily="18" charset="-78"/>
              </a:rPr>
              <a:t>In other cases, unutilized ITC to be carried forward</a:t>
            </a:r>
          </a:p>
        </p:txBody>
      </p:sp>
      <p:sp>
        <p:nvSpPr>
          <p:cNvPr id="4" name="Slide Number Placeholder 3"/>
          <p:cNvSpPr>
            <a:spLocks noGrp="1"/>
          </p:cNvSpPr>
          <p:nvPr>
            <p:ph type="sldNum" sz="quarter" idx="12"/>
          </p:nvPr>
        </p:nvSpPr>
        <p:spPr/>
        <p:txBody>
          <a:bodyPr/>
          <a:lstStyle/>
          <a:p>
            <a:fld id="{CC0BBEAA-B4FC-41A2-85B6-9369FD4AE745}" type="slidenum">
              <a:rPr lang="en-GB" smtClean="0"/>
              <a:pPr/>
              <a:t>22</a:t>
            </a:fld>
            <a:endParaRPr lang="en-GB" dirty="0"/>
          </a:p>
        </p:txBody>
      </p:sp>
    </p:spTree>
    <p:extLst>
      <p:ext uri="{BB962C8B-B14F-4D97-AF65-F5344CB8AC3E}">
        <p14:creationId xmlns:p14="http://schemas.microsoft.com/office/powerpoint/2010/main" val="2707112206"/>
      </p:ext>
    </p:extLst>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sz="3600" b="1" dirty="0">
                <a:latin typeface="Andalus" pitchFamily="18" charset="-78"/>
                <a:cs typeface="Andalus" pitchFamily="18" charset="-78"/>
              </a:rPr>
              <a:t>ISD LEGAL PROVISIONS</a:t>
            </a:r>
          </a:p>
        </p:txBody>
      </p:sp>
      <p:sp>
        <p:nvSpPr>
          <p:cNvPr id="3" name="Content Placeholder 2"/>
          <p:cNvSpPr>
            <a:spLocks noGrp="1"/>
          </p:cNvSpPr>
          <p:nvPr>
            <p:ph idx="1"/>
          </p:nvPr>
        </p:nvSpPr>
        <p:spPr>
          <a:xfrm>
            <a:off x="457200" y="1600200"/>
            <a:ext cx="7686700" cy="4997152"/>
          </a:xfrm>
        </p:spPr>
        <p:txBody>
          <a:bodyPr>
            <a:normAutofit/>
          </a:bodyPr>
          <a:lstStyle/>
          <a:p>
            <a:pPr marL="355600" indent="-355600" algn="just">
              <a:buSzPct val="75000"/>
              <a:buFont typeface="Wingdings" pitchFamily="2" charset="2"/>
              <a:buChar char="q"/>
            </a:pPr>
            <a:r>
              <a:rPr lang="en-IN" sz="2600" dirty="0">
                <a:latin typeface="Andalus"/>
                <a:cs typeface="Andalus"/>
              </a:rPr>
              <a:t>S</a:t>
            </a:r>
            <a:r>
              <a:rPr lang="en-US" sz="2600" dirty="0" err="1">
                <a:latin typeface="Andalus"/>
                <a:cs typeface="Andalus"/>
              </a:rPr>
              <a:t>ection</a:t>
            </a:r>
            <a:r>
              <a:rPr lang="en-US" sz="2600" dirty="0">
                <a:latin typeface="Andalus"/>
                <a:cs typeface="Andalus"/>
              </a:rPr>
              <a:t> 2 (61): ISD</a:t>
            </a:r>
          </a:p>
          <a:p>
            <a:pPr marL="355600" indent="-355600" algn="just">
              <a:buSzPct val="75000"/>
              <a:buFont typeface="Wingdings" pitchFamily="2" charset="2"/>
              <a:buChar char="q"/>
            </a:pPr>
            <a:r>
              <a:rPr lang="en-US" sz="2600" dirty="0">
                <a:latin typeface="Andalus"/>
                <a:cs typeface="Andalus"/>
              </a:rPr>
              <a:t>Section 20: </a:t>
            </a:r>
            <a:r>
              <a:rPr lang="en-US" sz="2800" dirty="0">
                <a:latin typeface="Andalus"/>
                <a:cs typeface="Andalus"/>
              </a:rPr>
              <a:t>Manner of distribution of credit by ISD </a:t>
            </a:r>
            <a:endParaRPr lang="en-US" sz="2600" dirty="0">
              <a:latin typeface="Andalus"/>
              <a:cs typeface="Andalus"/>
            </a:endParaRPr>
          </a:p>
          <a:p>
            <a:pPr marL="355600" indent="-355600" algn="just">
              <a:buSzPct val="75000"/>
              <a:buFont typeface="Wingdings" pitchFamily="2" charset="2"/>
              <a:buChar char="q"/>
            </a:pPr>
            <a:r>
              <a:rPr lang="en-US" sz="2600" dirty="0">
                <a:latin typeface="Andalus"/>
                <a:cs typeface="Andalus"/>
              </a:rPr>
              <a:t>Section 21: </a:t>
            </a:r>
            <a:r>
              <a:rPr lang="en-US" sz="2800" dirty="0">
                <a:latin typeface="Andalus"/>
                <a:cs typeface="Andalus"/>
              </a:rPr>
              <a:t>Manner of recovery of credit distributed in excess by ISD </a:t>
            </a:r>
            <a:endParaRPr lang="en-US" sz="2600" dirty="0">
              <a:latin typeface="Andalus"/>
              <a:cs typeface="Andalus"/>
            </a:endParaRPr>
          </a:p>
          <a:p>
            <a:pPr marL="355600" indent="-355600" algn="just">
              <a:buSzPct val="75000"/>
              <a:buFont typeface="Wingdings" pitchFamily="2" charset="2"/>
              <a:buChar char="q"/>
            </a:pPr>
            <a:r>
              <a:rPr lang="en-US" sz="2800" dirty="0">
                <a:latin typeface="Andalus"/>
                <a:cs typeface="Andalus"/>
              </a:rPr>
              <a:t>Section 24 : Liability to be registered</a:t>
            </a:r>
          </a:p>
          <a:p>
            <a:pPr marL="355600" indent="-355600" algn="just">
              <a:buSzPct val="75000"/>
              <a:buFont typeface="Wingdings" pitchFamily="2" charset="2"/>
              <a:buChar char="q"/>
            </a:pPr>
            <a:r>
              <a:rPr lang="en-US" sz="2800" dirty="0">
                <a:latin typeface="Andalus"/>
                <a:cs typeface="Andalus"/>
              </a:rPr>
              <a:t>Transitional Provisions:</a:t>
            </a:r>
          </a:p>
          <a:p>
            <a:pPr lvl="1" algn="just">
              <a:buFont typeface="Wingdings" charset="2"/>
              <a:buChar char="Ø"/>
            </a:pPr>
            <a:r>
              <a:rPr lang="en-US" sz="2200" dirty="0">
                <a:latin typeface="Andalus"/>
                <a:cs typeface="Andalus"/>
              </a:rPr>
              <a:t>Section 140(1) &amp; (7): Amount of credit carried forward in a return to be allowed as ITC and eligible for distribution under this Act</a:t>
            </a:r>
          </a:p>
          <a:p>
            <a:pPr marL="355600" indent="-355600" algn="just">
              <a:buSzPct val="75000"/>
              <a:buNone/>
            </a:pPr>
            <a:endParaRPr lang="en-US" sz="2800" dirty="0"/>
          </a:p>
          <a:p>
            <a:pPr marL="355600" indent="0" algn="just">
              <a:buSzPct val="75000"/>
              <a:buNone/>
            </a:pPr>
            <a:endParaRPr lang="en-IN" dirty="0">
              <a:latin typeface="Andalus"/>
            </a:endParaRPr>
          </a:p>
        </p:txBody>
      </p:sp>
      <p:sp>
        <p:nvSpPr>
          <p:cNvPr id="4" name="Slide Number Placeholder 3"/>
          <p:cNvSpPr>
            <a:spLocks noGrp="1"/>
          </p:cNvSpPr>
          <p:nvPr>
            <p:ph type="sldNum" sz="quarter" idx="12"/>
          </p:nvPr>
        </p:nvSpPr>
        <p:spPr/>
        <p:txBody>
          <a:bodyPr/>
          <a:lstStyle/>
          <a:p>
            <a:fld id="{CC0BBEAA-B4FC-41A2-85B6-9369FD4AE745}" type="slidenum">
              <a:rPr lang="en-GB" smtClean="0"/>
              <a:pPr/>
              <a:t>23</a:t>
            </a:fld>
            <a:endParaRPr lang="en-GB" dirty="0"/>
          </a:p>
        </p:txBody>
      </p:sp>
    </p:spTree>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sz="3600" b="1" dirty="0">
                <a:latin typeface="Andalus" pitchFamily="18" charset="-78"/>
                <a:cs typeface="Andalus" pitchFamily="18" charset="-78"/>
              </a:rPr>
              <a:t>INPUT SERVICE DISTRIBUTOR</a:t>
            </a:r>
          </a:p>
        </p:txBody>
      </p:sp>
      <p:sp>
        <p:nvSpPr>
          <p:cNvPr id="3" name="Content Placeholder 2"/>
          <p:cNvSpPr>
            <a:spLocks noGrp="1"/>
          </p:cNvSpPr>
          <p:nvPr>
            <p:ph idx="1"/>
          </p:nvPr>
        </p:nvSpPr>
        <p:spPr>
          <a:xfrm>
            <a:off x="457200" y="1600200"/>
            <a:ext cx="7686700" cy="4925144"/>
          </a:xfrm>
        </p:spPr>
        <p:txBody>
          <a:bodyPr>
            <a:normAutofit lnSpcReduction="10000"/>
          </a:bodyPr>
          <a:lstStyle/>
          <a:p>
            <a:pPr algn="just">
              <a:buSzPct val="75000"/>
              <a:buFont typeface="Wingdings" charset="2"/>
              <a:buChar char="q"/>
            </a:pPr>
            <a:r>
              <a:rPr lang="en-IN" sz="2600" dirty="0">
                <a:latin typeface="Andalus"/>
              </a:rPr>
              <a:t>Input Service Distributor (ISD) means - section 2 (61)</a:t>
            </a:r>
          </a:p>
          <a:p>
            <a:pPr marL="712788" indent="-357188" algn="just">
              <a:buSzPct val="75000"/>
              <a:buFont typeface="Wingdings" pitchFamily="2" charset="2"/>
              <a:buChar char="Ø"/>
            </a:pPr>
            <a:r>
              <a:rPr lang="en-IN" sz="2600" dirty="0">
                <a:latin typeface="Andalus"/>
              </a:rPr>
              <a:t>an office of supplier of goods and / or services  </a:t>
            </a:r>
          </a:p>
          <a:p>
            <a:pPr marL="712788" indent="-357188" algn="just">
              <a:buSzPct val="75000"/>
              <a:buFont typeface="Wingdings" pitchFamily="2" charset="2"/>
              <a:buChar char="Ø"/>
            </a:pPr>
            <a:r>
              <a:rPr lang="en-US" sz="2600" dirty="0">
                <a:latin typeface="Andalus"/>
              </a:rPr>
              <a:t>w</a:t>
            </a:r>
            <a:r>
              <a:rPr lang="en-IN" sz="2600" dirty="0">
                <a:latin typeface="Andalus"/>
              </a:rPr>
              <a:t>hich receives tax invoices towards receipt of input services </a:t>
            </a:r>
          </a:p>
          <a:p>
            <a:pPr marL="712788" indent="-357188" algn="just">
              <a:buSzPct val="75000"/>
              <a:buFont typeface="Wingdings" pitchFamily="2" charset="2"/>
              <a:buChar char="Ø"/>
            </a:pPr>
            <a:r>
              <a:rPr lang="en-US" sz="2600" dirty="0">
                <a:latin typeface="Andalus"/>
              </a:rPr>
              <a:t>w</a:t>
            </a:r>
            <a:r>
              <a:rPr lang="en-IN" sz="2600" dirty="0">
                <a:latin typeface="Andalus"/>
              </a:rPr>
              <a:t>hich issues a prescribed document to a supplier of taxable goods and / or services having same PAN as that of ISD </a:t>
            </a:r>
          </a:p>
          <a:p>
            <a:pPr marL="712788" indent="-357188" algn="just">
              <a:buSzPct val="75000"/>
              <a:buFont typeface="Wingdings" pitchFamily="2" charset="2"/>
              <a:buChar char="Ø"/>
            </a:pPr>
            <a:r>
              <a:rPr lang="en-US" sz="2600" dirty="0">
                <a:latin typeface="Andalus"/>
              </a:rPr>
              <a:t>f</a:t>
            </a:r>
            <a:r>
              <a:rPr lang="en-IN" sz="2600" dirty="0">
                <a:latin typeface="Andalus"/>
              </a:rPr>
              <a:t>or the purposes of distributing the credit of CGST, SGST, UTGST or IGST paid on said services </a:t>
            </a:r>
          </a:p>
          <a:p>
            <a:pPr algn="just">
              <a:buSzPct val="75000"/>
              <a:buFont typeface="Wingdings" charset="2"/>
              <a:buChar char="q"/>
            </a:pPr>
            <a:r>
              <a:rPr lang="en-IN" sz="2600" dirty="0">
                <a:latin typeface="Andalus"/>
              </a:rPr>
              <a:t>ISD would be deemed to be a supplier of services for the purposes of distributing the credit</a:t>
            </a:r>
          </a:p>
        </p:txBody>
      </p:sp>
      <p:sp>
        <p:nvSpPr>
          <p:cNvPr id="4" name="Slide Number Placeholder 3"/>
          <p:cNvSpPr>
            <a:spLocks noGrp="1"/>
          </p:cNvSpPr>
          <p:nvPr>
            <p:ph type="sldNum" sz="quarter" idx="12"/>
          </p:nvPr>
        </p:nvSpPr>
        <p:spPr/>
        <p:txBody>
          <a:bodyPr/>
          <a:lstStyle/>
          <a:p>
            <a:fld id="{CC0BBEAA-B4FC-41A2-85B6-9369FD4AE745}" type="slidenum">
              <a:rPr lang="en-GB" smtClean="0"/>
              <a:pPr/>
              <a:t>24</a:t>
            </a:fld>
            <a:endParaRPr lang="en-GB" dirty="0"/>
          </a:p>
        </p:txBody>
      </p:sp>
    </p:spTree>
    <p:extLst>
      <p:ext uri="{BB962C8B-B14F-4D97-AF65-F5344CB8AC3E}">
        <p14:creationId xmlns:p14="http://schemas.microsoft.com/office/powerpoint/2010/main" val="2346169440"/>
      </p:ext>
    </p:extLst>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sz="3600" b="1" dirty="0">
                <a:latin typeface="Andalus" pitchFamily="18" charset="-78"/>
                <a:cs typeface="Andalus" pitchFamily="18" charset="-78"/>
              </a:rPr>
              <a:t>FEATURES OF ISD PROVISIONS.…</a:t>
            </a:r>
          </a:p>
        </p:txBody>
      </p:sp>
      <p:sp>
        <p:nvSpPr>
          <p:cNvPr id="3" name="Content Placeholder 2"/>
          <p:cNvSpPr>
            <a:spLocks noGrp="1"/>
          </p:cNvSpPr>
          <p:nvPr>
            <p:ph idx="1"/>
          </p:nvPr>
        </p:nvSpPr>
        <p:spPr>
          <a:xfrm>
            <a:off x="457200" y="1340768"/>
            <a:ext cx="7615262" cy="5112568"/>
          </a:xfrm>
        </p:spPr>
        <p:txBody>
          <a:bodyPr>
            <a:normAutofit/>
          </a:bodyPr>
          <a:lstStyle/>
          <a:p>
            <a:pPr algn="just">
              <a:lnSpc>
                <a:spcPct val="110000"/>
              </a:lnSpc>
              <a:spcBef>
                <a:spcPts val="0"/>
              </a:spcBef>
              <a:spcAft>
                <a:spcPts val="600"/>
              </a:spcAft>
              <a:buSzPct val="75000"/>
              <a:buFont typeface="Wingdings" pitchFamily="2" charset="2"/>
              <a:buChar char="q"/>
            </a:pPr>
            <a:r>
              <a:rPr lang="en-IN" sz="2600" dirty="0">
                <a:latin typeface="Andalus" pitchFamily="18" charset="-78"/>
                <a:cs typeface="Andalus" pitchFamily="18" charset="-78"/>
              </a:rPr>
              <a:t>Generally the supplier of goods and / or services are eligible for exemption threshold  which also grants them exemption from requirement from obtaining registration </a:t>
            </a:r>
            <a:r>
              <a:rPr lang="en-US" sz="2600" dirty="0">
                <a:latin typeface="Andalus" pitchFamily="18" charset="-78"/>
                <a:cs typeface="Andalus" pitchFamily="18" charset="-78"/>
              </a:rPr>
              <a:t>–</a:t>
            </a:r>
            <a:r>
              <a:rPr lang="en-IN" sz="2600" dirty="0">
                <a:latin typeface="Andalus" pitchFamily="18" charset="-78"/>
                <a:cs typeface="Andalus" pitchFamily="18" charset="-78"/>
              </a:rPr>
              <a:t> Section 22</a:t>
            </a:r>
          </a:p>
          <a:p>
            <a:pPr algn="just">
              <a:lnSpc>
                <a:spcPct val="110000"/>
              </a:lnSpc>
              <a:spcBef>
                <a:spcPts val="0"/>
              </a:spcBef>
              <a:spcAft>
                <a:spcPts val="600"/>
              </a:spcAft>
              <a:buSzPct val="75000"/>
              <a:buFont typeface="Wingdings" pitchFamily="2" charset="2"/>
              <a:buChar char="q"/>
            </a:pPr>
            <a:r>
              <a:rPr lang="en-IN" sz="2600" dirty="0">
                <a:latin typeface="Andalus" pitchFamily="18" charset="-78"/>
                <a:cs typeface="Andalus" pitchFamily="18" charset="-78"/>
              </a:rPr>
              <a:t>Exemption threshold not applicable to ISD </a:t>
            </a:r>
            <a:r>
              <a:rPr lang="en-US" sz="2600" dirty="0">
                <a:latin typeface="Andalus" pitchFamily="18" charset="-78"/>
                <a:cs typeface="Andalus" pitchFamily="18" charset="-78"/>
              </a:rPr>
              <a:t>–</a:t>
            </a:r>
            <a:r>
              <a:rPr lang="en-IN" sz="2600" dirty="0">
                <a:latin typeface="Andalus" pitchFamily="18" charset="-78"/>
                <a:cs typeface="Andalus" pitchFamily="18" charset="-78"/>
              </a:rPr>
              <a:t> ISD liable to obtain registration without any threshold limit </a:t>
            </a:r>
            <a:r>
              <a:rPr lang="en-US" sz="2600" dirty="0">
                <a:latin typeface="Andalus" pitchFamily="18" charset="-78"/>
                <a:cs typeface="Andalus" pitchFamily="18" charset="-78"/>
              </a:rPr>
              <a:t>–</a:t>
            </a:r>
            <a:r>
              <a:rPr lang="en-IN" sz="2600" dirty="0">
                <a:latin typeface="Andalus" pitchFamily="18" charset="-78"/>
                <a:cs typeface="Andalus" pitchFamily="18" charset="-78"/>
              </a:rPr>
              <a:t>  Section 24 (viii)</a:t>
            </a:r>
          </a:p>
          <a:p>
            <a:pPr marL="717550" indent="-717550" algn="just">
              <a:buNone/>
            </a:pPr>
            <a:endParaRPr lang="en-IN" dirty="0">
              <a:latin typeface="Andalus" pitchFamily="18" charset="-78"/>
              <a:cs typeface="Andalus" pitchFamily="18" charset="-78"/>
            </a:endParaRPr>
          </a:p>
          <a:p>
            <a:pPr marL="717550" indent="-717550" algn="just">
              <a:buFont typeface="Wingdings" pitchFamily="2" charset="2"/>
              <a:buChar char="q"/>
            </a:pPr>
            <a:endParaRPr lang="en-IN" dirty="0">
              <a:latin typeface="Andalus" pitchFamily="18" charset="-78"/>
              <a:cs typeface="Andalus" pitchFamily="18" charset="-78"/>
            </a:endParaRPr>
          </a:p>
          <a:p>
            <a:pPr marL="717550" indent="-717550" algn="just">
              <a:buFont typeface="Wingdings" pitchFamily="2" charset="2"/>
              <a:buChar char="q"/>
            </a:pPr>
            <a:endParaRPr lang="en-IN" dirty="0">
              <a:latin typeface="Andalus" pitchFamily="18" charset="-78"/>
              <a:cs typeface="Andalus" pitchFamily="18" charset="-78"/>
            </a:endParaRPr>
          </a:p>
        </p:txBody>
      </p:sp>
      <p:sp>
        <p:nvSpPr>
          <p:cNvPr id="4" name="Slide Number Placeholder 3"/>
          <p:cNvSpPr>
            <a:spLocks noGrp="1"/>
          </p:cNvSpPr>
          <p:nvPr>
            <p:ph type="sldNum" sz="quarter" idx="12"/>
          </p:nvPr>
        </p:nvSpPr>
        <p:spPr/>
        <p:txBody>
          <a:bodyPr/>
          <a:lstStyle/>
          <a:p>
            <a:fld id="{CC0BBEAA-B4FC-41A2-85B6-9369FD4AE745}" type="slidenum">
              <a:rPr lang="en-GB" smtClean="0"/>
              <a:pPr/>
              <a:t>25</a:t>
            </a:fld>
            <a:endParaRPr lang="en-GB" dirty="0"/>
          </a:p>
        </p:txBody>
      </p:sp>
    </p:spTree>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188640"/>
            <a:ext cx="8229600" cy="868362"/>
          </a:xfrm>
        </p:spPr>
        <p:txBody>
          <a:bodyPr>
            <a:normAutofit/>
          </a:bodyPr>
          <a:lstStyle/>
          <a:p>
            <a:r>
              <a:rPr lang="is-IS" sz="3600" b="1" dirty="0">
                <a:latin typeface="Andalus" pitchFamily="18" charset="-78"/>
                <a:cs typeface="Andalus" pitchFamily="18" charset="-78"/>
              </a:rPr>
              <a:t>….</a:t>
            </a:r>
            <a:r>
              <a:rPr lang="en-IN" sz="3600" b="1" dirty="0">
                <a:latin typeface="Andalus" pitchFamily="18" charset="-78"/>
                <a:cs typeface="Andalus" pitchFamily="18" charset="-78"/>
              </a:rPr>
              <a:t>FEATURES OF ISD PROVISIONS.…</a:t>
            </a:r>
          </a:p>
        </p:txBody>
      </p:sp>
      <p:sp>
        <p:nvSpPr>
          <p:cNvPr id="3" name="Content Placeholder 2"/>
          <p:cNvSpPr>
            <a:spLocks noGrp="1"/>
          </p:cNvSpPr>
          <p:nvPr>
            <p:ph idx="1"/>
          </p:nvPr>
        </p:nvSpPr>
        <p:spPr>
          <a:xfrm>
            <a:off x="457200" y="1340768"/>
            <a:ext cx="7689273" cy="5112568"/>
          </a:xfrm>
        </p:spPr>
        <p:txBody>
          <a:bodyPr>
            <a:normAutofit fontScale="85000" lnSpcReduction="20000"/>
          </a:bodyPr>
          <a:lstStyle/>
          <a:p>
            <a:pPr algn="just">
              <a:lnSpc>
                <a:spcPct val="110000"/>
              </a:lnSpc>
              <a:spcBef>
                <a:spcPts val="0"/>
              </a:spcBef>
              <a:spcAft>
                <a:spcPts val="600"/>
              </a:spcAft>
              <a:buSzPct val="75000"/>
              <a:buFont typeface="Wingdings" pitchFamily="2" charset="2"/>
              <a:buChar char="q"/>
            </a:pPr>
            <a:r>
              <a:rPr lang="en-IN" sz="2600" dirty="0">
                <a:latin typeface="Andalus" pitchFamily="18" charset="-78"/>
                <a:cs typeface="Andalus" pitchFamily="18" charset="-78"/>
              </a:rPr>
              <a:t>ISD provision is required to transfer ITC on input services availed in one office but the said services are actually used in different units registered in different States or business verticals located in a State</a:t>
            </a:r>
          </a:p>
          <a:p>
            <a:pPr algn="just">
              <a:buSzPct val="75000"/>
              <a:buFont typeface="Wingdings" pitchFamily="2" charset="2"/>
              <a:buChar char="q"/>
            </a:pPr>
            <a:r>
              <a:rPr lang="en-IN" sz="2600" dirty="0">
                <a:latin typeface="Andalus" pitchFamily="18" charset="-78"/>
                <a:cs typeface="Andalus" pitchFamily="18" charset="-78"/>
              </a:rPr>
              <a:t>ISD may distribute credit, if ISD &amp; recipient are located in different States</a:t>
            </a:r>
            <a:r>
              <a:rPr lang="en-IN" sz="2600" dirty="0" smtClean="0">
                <a:latin typeface="Andalus" pitchFamily="18" charset="-78"/>
                <a:cs typeface="Andalus" pitchFamily="18" charset="-78"/>
              </a:rPr>
              <a:t>,</a:t>
            </a:r>
            <a:endParaRPr lang="en-IN" sz="2600" dirty="0">
              <a:latin typeface="Andalus" pitchFamily="18" charset="-78"/>
              <a:cs typeface="Andalus" pitchFamily="18" charset="-78"/>
            </a:endParaRPr>
          </a:p>
          <a:p>
            <a:pPr lvl="1" algn="just">
              <a:buSzPct val="75000"/>
              <a:buFont typeface="Wingdings" charset="2"/>
              <a:buChar char="Ø"/>
            </a:pPr>
            <a:r>
              <a:rPr lang="en-IN" sz="2400" dirty="0">
                <a:latin typeface="Andalus" pitchFamily="18" charset="-78"/>
                <a:cs typeface="Andalus" pitchFamily="18" charset="-78"/>
              </a:rPr>
              <a:t>CGST as IGST </a:t>
            </a:r>
          </a:p>
          <a:p>
            <a:pPr lvl="1" algn="just">
              <a:buSzPct val="75000"/>
              <a:buFont typeface="Wingdings" charset="2"/>
              <a:buChar char="Ø"/>
            </a:pPr>
            <a:r>
              <a:rPr lang="en-IN" sz="2400" dirty="0">
                <a:latin typeface="Andalus" pitchFamily="18" charset="-78"/>
                <a:cs typeface="Andalus" pitchFamily="18" charset="-78"/>
              </a:rPr>
              <a:t>IGST as IGST </a:t>
            </a:r>
          </a:p>
          <a:p>
            <a:pPr lvl="1" algn="just">
              <a:lnSpc>
                <a:spcPct val="110000"/>
              </a:lnSpc>
              <a:spcBef>
                <a:spcPts val="0"/>
              </a:spcBef>
              <a:spcAft>
                <a:spcPts val="600"/>
              </a:spcAft>
              <a:buSzPct val="75000"/>
              <a:buFont typeface="Wingdings" charset="2"/>
              <a:buChar char="Ø"/>
            </a:pPr>
            <a:r>
              <a:rPr lang="en-IN" sz="2400" dirty="0">
                <a:latin typeface="Andalus" pitchFamily="18" charset="-78"/>
                <a:cs typeface="Andalus" pitchFamily="18" charset="-78"/>
              </a:rPr>
              <a:t>SGST as IGST</a:t>
            </a:r>
          </a:p>
          <a:p>
            <a:pPr lvl="1" algn="just">
              <a:lnSpc>
                <a:spcPct val="110000"/>
              </a:lnSpc>
              <a:spcBef>
                <a:spcPts val="0"/>
              </a:spcBef>
              <a:spcAft>
                <a:spcPts val="600"/>
              </a:spcAft>
              <a:buSzPct val="75000"/>
              <a:buFont typeface="Wingdings" charset="2"/>
              <a:buChar char="Ø"/>
            </a:pPr>
            <a:r>
              <a:rPr lang="en-IN" sz="2400" dirty="0">
                <a:latin typeface="Andalus" pitchFamily="18" charset="-78"/>
                <a:cs typeface="Andalus" pitchFamily="18" charset="-78"/>
              </a:rPr>
              <a:t>UTGST as IGST </a:t>
            </a:r>
          </a:p>
          <a:p>
            <a:pPr marL="365125" lvl="1" indent="-365125" algn="just">
              <a:buSzPct val="75000"/>
              <a:buFont typeface="Wingdings" charset="2"/>
              <a:buChar char="q"/>
            </a:pPr>
            <a:r>
              <a:rPr lang="en-IN" sz="2600" dirty="0">
                <a:latin typeface="Andalus" pitchFamily="18" charset="-78"/>
                <a:cs typeface="Andalus" pitchFamily="18" charset="-78"/>
              </a:rPr>
              <a:t>ISD may distribute credit, if ISD &amp; business verticals are located in same State, </a:t>
            </a:r>
          </a:p>
          <a:p>
            <a:pPr lvl="1" algn="just">
              <a:buSzPct val="75000"/>
              <a:buFont typeface="Wingdings" charset="2"/>
              <a:buChar char="Ø"/>
            </a:pPr>
            <a:r>
              <a:rPr lang="en-IN" sz="2400" dirty="0">
                <a:latin typeface="Andalus" pitchFamily="18" charset="-78"/>
                <a:cs typeface="Andalus" pitchFamily="18" charset="-78"/>
              </a:rPr>
              <a:t>CGST &amp; IGST as CGST</a:t>
            </a:r>
          </a:p>
          <a:p>
            <a:pPr lvl="1" algn="just">
              <a:buSzPct val="75000"/>
              <a:buFont typeface="Wingdings" charset="2"/>
              <a:buChar char="Ø"/>
            </a:pPr>
            <a:r>
              <a:rPr lang="en-IN" sz="2400" dirty="0">
                <a:latin typeface="Andalus" pitchFamily="18" charset="-78"/>
                <a:cs typeface="Andalus" pitchFamily="18" charset="-78"/>
              </a:rPr>
              <a:t>SGST &amp; IGST as SGST</a:t>
            </a:r>
          </a:p>
          <a:p>
            <a:pPr lvl="1" algn="just">
              <a:buSzPct val="75000"/>
              <a:buFont typeface="Wingdings" charset="2"/>
              <a:buChar char="Ø"/>
            </a:pPr>
            <a:r>
              <a:rPr lang="en-IN" sz="2400" dirty="0">
                <a:latin typeface="Andalus" pitchFamily="18" charset="-78"/>
                <a:cs typeface="Andalus" pitchFamily="18" charset="-78"/>
              </a:rPr>
              <a:t>UTGST &amp; IGST as UTGST</a:t>
            </a:r>
          </a:p>
          <a:p>
            <a:pPr lvl="1" algn="just">
              <a:buSzPct val="75000"/>
              <a:buFont typeface="Wingdings" charset="2"/>
              <a:buChar char="Ø"/>
            </a:pPr>
            <a:endParaRPr lang="en-IN" sz="2400" dirty="0">
              <a:latin typeface="Andalus" pitchFamily="18" charset="-78"/>
              <a:cs typeface="Andalus" pitchFamily="18" charset="-78"/>
            </a:endParaRPr>
          </a:p>
          <a:p>
            <a:pPr marL="717550" indent="-717550" algn="just">
              <a:buFont typeface="Wingdings" pitchFamily="2" charset="2"/>
              <a:buChar char="q"/>
            </a:pPr>
            <a:endParaRPr lang="en-IN" dirty="0">
              <a:latin typeface="Andalus" pitchFamily="18" charset="-78"/>
              <a:cs typeface="Andalus" pitchFamily="18" charset="-78"/>
            </a:endParaRPr>
          </a:p>
          <a:p>
            <a:pPr marL="717550" indent="-717550" algn="just">
              <a:buFont typeface="Wingdings" pitchFamily="2" charset="2"/>
              <a:buChar char="q"/>
            </a:pPr>
            <a:endParaRPr lang="en-IN" dirty="0">
              <a:latin typeface="Andalus" pitchFamily="18" charset="-78"/>
              <a:cs typeface="Andalus" pitchFamily="18" charset="-78"/>
            </a:endParaRPr>
          </a:p>
          <a:p>
            <a:pPr marL="717550" indent="-717550" algn="just">
              <a:buFont typeface="Wingdings" pitchFamily="2" charset="2"/>
              <a:buChar char="q"/>
            </a:pPr>
            <a:endParaRPr lang="en-IN" dirty="0">
              <a:latin typeface="Andalus" pitchFamily="18" charset="-78"/>
              <a:cs typeface="Andalus" pitchFamily="18" charset="-78"/>
            </a:endParaRPr>
          </a:p>
          <a:p>
            <a:pPr marL="717550" indent="-717550" algn="just">
              <a:buFont typeface="Wingdings" pitchFamily="2" charset="2"/>
              <a:buChar char="q"/>
            </a:pPr>
            <a:endParaRPr lang="en-IN" dirty="0">
              <a:latin typeface="Andalus" pitchFamily="18" charset="-78"/>
              <a:cs typeface="Andalus" pitchFamily="18" charset="-78"/>
            </a:endParaRPr>
          </a:p>
        </p:txBody>
      </p:sp>
      <p:sp>
        <p:nvSpPr>
          <p:cNvPr id="4" name="Slide Number Placeholder 3"/>
          <p:cNvSpPr>
            <a:spLocks noGrp="1"/>
          </p:cNvSpPr>
          <p:nvPr>
            <p:ph type="sldNum" sz="quarter" idx="12"/>
          </p:nvPr>
        </p:nvSpPr>
        <p:spPr/>
        <p:txBody>
          <a:bodyPr/>
          <a:lstStyle/>
          <a:p>
            <a:fld id="{CC0BBEAA-B4FC-41A2-85B6-9369FD4AE745}" type="slidenum">
              <a:rPr lang="en-GB" smtClean="0"/>
              <a:pPr/>
              <a:t>26</a:t>
            </a:fld>
            <a:endParaRPr lang="en-GB" dirty="0"/>
          </a:p>
        </p:txBody>
      </p:sp>
    </p:spTree>
    <p:extLst>
      <p:ext uri="{BB962C8B-B14F-4D97-AF65-F5344CB8AC3E}">
        <p14:creationId xmlns:p14="http://schemas.microsoft.com/office/powerpoint/2010/main" val="3620734917"/>
      </p:ext>
    </p:extLst>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188640"/>
            <a:ext cx="8229600" cy="868362"/>
          </a:xfrm>
        </p:spPr>
        <p:txBody>
          <a:bodyPr>
            <a:normAutofit/>
          </a:bodyPr>
          <a:lstStyle/>
          <a:p>
            <a:r>
              <a:rPr lang="en-IN" sz="3600" dirty="0">
                <a:latin typeface="Andalus" pitchFamily="18" charset="-78"/>
                <a:cs typeface="Andalus" pitchFamily="18" charset="-78"/>
              </a:rPr>
              <a:t>…</a:t>
            </a:r>
            <a:r>
              <a:rPr lang="en-IN" sz="3600" b="1" dirty="0">
                <a:latin typeface="Andalus" pitchFamily="18" charset="-78"/>
                <a:cs typeface="Andalus" pitchFamily="18" charset="-78"/>
              </a:rPr>
              <a:t>.FEATURES OF ISD PROVISIONS</a:t>
            </a:r>
            <a:r>
              <a:rPr lang="is-IS" sz="3600" b="1" dirty="0">
                <a:latin typeface="Andalus" pitchFamily="18" charset="-78"/>
                <a:cs typeface="Andalus" pitchFamily="18" charset="-78"/>
              </a:rPr>
              <a:t>….</a:t>
            </a:r>
            <a:endParaRPr lang="en-IN" sz="3600" b="1" dirty="0"/>
          </a:p>
        </p:txBody>
      </p:sp>
      <p:sp>
        <p:nvSpPr>
          <p:cNvPr id="3" name="Content Placeholder 2"/>
          <p:cNvSpPr>
            <a:spLocks noGrp="1"/>
          </p:cNvSpPr>
          <p:nvPr>
            <p:ph idx="1"/>
          </p:nvPr>
        </p:nvSpPr>
        <p:spPr>
          <a:xfrm>
            <a:off x="357158" y="1357298"/>
            <a:ext cx="7686700" cy="5030019"/>
          </a:xfrm>
        </p:spPr>
        <p:txBody>
          <a:bodyPr>
            <a:normAutofit fontScale="92500" lnSpcReduction="20000"/>
          </a:bodyPr>
          <a:lstStyle/>
          <a:p>
            <a:pPr marL="355600" indent="-355600" algn="just">
              <a:buSzPct val="75000"/>
              <a:buFont typeface="Wingdings" pitchFamily="2" charset="2"/>
              <a:buChar char="q"/>
            </a:pPr>
            <a:r>
              <a:rPr lang="en-IN" sz="3000" dirty="0">
                <a:latin typeface="Andalus" pitchFamily="18" charset="-78"/>
                <a:cs typeface="Andalus" pitchFamily="18" charset="-78"/>
              </a:rPr>
              <a:t>Manner of distribution of credit by ISD - section 20(3)</a:t>
            </a:r>
          </a:p>
          <a:p>
            <a:pPr marL="712788" indent="-357188" algn="just">
              <a:spcAft>
                <a:spcPts val="600"/>
              </a:spcAft>
              <a:buSzPct val="75000"/>
              <a:buFont typeface="Wingdings" pitchFamily="2" charset="2"/>
              <a:buChar char="Ø"/>
            </a:pPr>
            <a:r>
              <a:rPr lang="en-IN" sz="2700" dirty="0">
                <a:latin typeface="Andalus" pitchFamily="18" charset="-78"/>
                <a:cs typeface="Andalus" pitchFamily="18" charset="-78"/>
              </a:rPr>
              <a:t>credit to be distributed under a prescribed document containing details as prescribed</a:t>
            </a:r>
          </a:p>
          <a:p>
            <a:pPr marL="712788" indent="-357188" algn="just">
              <a:spcAft>
                <a:spcPts val="600"/>
              </a:spcAft>
              <a:buSzPct val="75000"/>
              <a:buFont typeface="Wingdings" pitchFamily="2" charset="2"/>
              <a:buChar char="Ø"/>
            </a:pPr>
            <a:r>
              <a:rPr lang="en-IN" sz="2700" dirty="0">
                <a:latin typeface="Andalus" pitchFamily="18" charset="-78"/>
                <a:cs typeface="Andalus" pitchFamily="18" charset="-78"/>
              </a:rPr>
              <a:t>amount of credit to be distributed shall not exceed credit available for distribution</a:t>
            </a:r>
          </a:p>
          <a:p>
            <a:pPr>
              <a:buFont typeface="Wingdings" pitchFamily="2" charset="2"/>
              <a:buChar char="Ø"/>
            </a:pPr>
            <a:r>
              <a:rPr lang="en-IN" sz="2700" dirty="0">
                <a:latin typeface="Andalus" pitchFamily="18" charset="-78"/>
                <a:cs typeface="Andalus" pitchFamily="18" charset="-78"/>
              </a:rPr>
              <a:t> credit of tax paid on input service </a:t>
            </a:r>
            <a:r>
              <a:rPr lang="en-US" sz="2700" dirty="0">
                <a:latin typeface="Andalus" pitchFamily="18" charset="-78"/>
                <a:cs typeface="Andalus" pitchFamily="18" charset="-78"/>
              </a:rPr>
              <a:t>attributable to a recipient of credit shall be distributed only to that recipient</a:t>
            </a:r>
            <a:endParaRPr lang="en-IN" sz="2700" dirty="0">
              <a:latin typeface="Andalus" pitchFamily="18" charset="-78"/>
              <a:cs typeface="Andalus" pitchFamily="18" charset="-78"/>
            </a:endParaRPr>
          </a:p>
          <a:p>
            <a:pPr marL="712788" indent="-357188" algn="just">
              <a:spcAft>
                <a:spcPts val="600"/>
              </a:spcAft>
              <a:buSzPct val="75000"/>
              <a:buFont typeface="Wingdings" pitchFamily="2" charset="2"/>
              <a:buChar char="Ø"/>
            </a:pPr>
            <a:r>
              <a:rPr lang="en-IN" sz="2700" dirty="0">
                <a:latin typeface="Andalus" pitchFamily="18" charset="-78"/>
                <a:cs typeface="Andalus" pitchFamily="18" charset="-78"/>
              </a:rPr>
              <a:t>credit of tax paid on input services attributable to more than one recipient shall be distributed to all such recipient in the ratio of their turnover during the relevant period</a:t>
            </a:r>
          </a:p>
        </p:txBody>
      </p:sp>
      <p:sp>
        <p:nvSpPr>
          <p:cNvPr id="4" name="Slide Number Placeholder 3"/>
          <p:cNvSpPr>
            <a:spLocks noGrp="1"/>
          </p:cNvSpPr>
          <p:nvPr>
            <p:ph type="sldNum" sz="quarter" idx="12"/>
          </p:nvPr>
        </p:nvSpPr>
        <p:spPr/>
        <p:txBody>
          <a:bodyPr/>
          <a:lstStyle/>
          <a:p>
            <a:fld id="{CC0BBEAA-B4FC-41A2-85B6-9369FD4AE745}" type="slidenum">
              <a:rPr lang="en-GB" smtClean="0"/>
              <a:pPr/>
              <a:t>27</a:t>
            </a:fld>
            <a:endParaRPr lang="en-GB" dirty="0"/>
          </a:p>
        </p:txBody>
      </p:sp>
    </p:spTree>
  </p:cSld>
  <p:clrMapOvr>
    <a:masterClrMapping/>
  </p:clrMapOv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341" y="116632"/>
            <a:ext cx="8229600" cy="868362"/>
          </a:xfrm>
        </p:spPr>
        <p:txBody>
          <a:bodyPr>
            <a:normAutofit/>
          </a:bodyPr>
          <a:lstStyle/>
          <a:p>
            <a:r>
              <a:rPr lang="en-IN" sz="3600" b="1" dirty="0">
                <a:latin typeface="Andalus" pitchFamily="18" charset="-78"/>
                <a:cs typeface="Andalus" pitchFamily="18" charset="-78"/>
              </a:rPr>
              <a:t>….FEATURES OF ISD PROVISIONS</a:t>
            </a:r>
            <a:endParaRPr lang="en-IN" sz="3600" b="1" dirty="0"/>
          </a:p>
        </p:txBody>
      </p:sp>
      <p:sp>
        <p:nvSpPr>
          <p:cNvPr id="3" name="Content Placeholder 2"/>
          <p:cNvSpPr>
            <a:spLocks noGrp="1"/>
          </p:cNvSpPr>
          <p:nvPr>
            <p:ph idx="1"/>
          </p:nvPr>
        </p:nvSpPr>
        <p:spPr>
          <a:xfrm>
            <a:off x="457200" y="1639341"/>
            <a:ext cx="7686700" cy="5030019"/>
          </a:xfrm>
        </p:spPr>
        <p:txBody>
          <a:bodyPr>
            <a:normAutofit/>
          </a:bodyPr>
          <a:lstStyle/>
          <a:p>
            <a:pPr marL="355600" indent="-355600" algn="just">
              <a:buSzPct val="75000"/>
              <a:buFont typeface="Wingdings" pitchFamily="2" charset="2"/>
              <a:buChar char="q"/>
            </a:pPr>
            <a:r>
              <a:rPr lang="en-IN" sz="2800" dirty="0">
                <a:latin typeface="Andalus" pitchFamily="18" charset="-78"/>
                <a:cs typeface="Andalus" pitchFamily="18" charset="-78"/>
              </a:rPr>
              <a:t>Relevant period:</a:t>
            </a:r>
          </a:p>
          <a:p>
            <a:pPr marL="755650" lvl="1" indent="-355600" algn="just">
              <a:buSzPct val="75000"/>
              <a:buFont typeface="Wingdings" charset="2"/>
              <a:buChar char="Ø"/>
            </a:pPr>
            <a:r>
              <a:rPr lang="en-IN" sz="2400" dirty="0">
                <a:latin typeface="Andalus" pitchFamily="18" charset="-78"/>
                <a:cs typeface="Andalus" pitchFamily="18" charset="-78"/>
              </a:rPr>
              <a:t>If the recipients of credit have turnover in the FY preceding the year during which credit is to be distributed </a:t>
            </a:r>
            <a:r>
              <a:rPr lang="en-US" sz="2400" dirty="0">
                <a:latin typeface="Andalus" pitchFamily="18" charset="-78"/>
                <a:cs typeface="Andalus" pitchFamily="18" charset="-78"/>
              </a:rPr>
              <a:t>–</a:t>
            </a:r>
            <a:r>
              <a:rPr lang="en-IN" sz="2400" dirty="0">
                <a:latin typeface="Andalus" pitchFamily="18" charset="-78"/>
                <a:cs typeface="Andalus" pitchFamily="18" charset="-78"/>
              </a:rPr>
              <a:t> the said FY</a:t>
            </a:r>
          </a:p>
          <a:p>
            <a:pPr marL="755650" lvl="1" indent="-355600" algn="just">
              <a:buSzPct val="75000"/>
              <a:buFont typeface="Wingdings" charset="2"/>
              <a:buChar char="Ø"/>
            </a:pPr>
            <a:r>
              <a:rPr lang="en-IN" sz="2400" dirty="0">
                <a:latin typeface="Andalus" pitchFamily="18" charset="-78"/>
                <a:cs typeface="Andalus" pitchFamily="18" charset="-78"/>
              </a:rPr>
              <a:t>if some of recipients of credit do not have turnover in the FY preceding the year during which credit is to be distributed </a:t>
            </a:r>
            <a:r>
              <a:rPr lang="en-US" sz="2400" dirty="0">
                <a:latin typeface="Andalus" pitchFamily="18" charset="-78"/>
                <a:cs typeface="Andalus" pitchFamily="18" charset="-78"/>
              </a:rPr>
              <a:t>–</a:t>
            </a:r>
            <a:r>
              <a:rPr lang="en-IN" sz="2400" dirty="0">
                <a:latin typeface="Andalus" pitchFamily="18" charset="-78"/>
                <a:cs typeface="Andalus" pitchFamily="18" charset="-78"/>
              </a:rPr>
              <a:t> the last quarter for which details of turnover of all recipients are available preceding the month during which credit is to be distributed</a:t>
            </a:r>
          </a:p>
          <a:p>
            <a:pPr marL="355600" indent="-355600" algn="just">
              <a:buSzPct val="75000"/>
              <a:buFont typeface="Wingdings" pitchFamily="2" charset="2"/>
              <a:buChar char="q"/>
            </a:pPr>
            <a:r>
              <a:rPr lang="en-IN" sz="2400" dirty="0">
                <a:latin typeface="Andalus" pitchFamily="18" charset="-78"/>
                <a:cs typeface="Andalus" pitchFamily="18" charset="-78"/>
              </a:rPr>
              <a:t>Recovery from receipient of credit, </a:t>
            </a:r>
            <a:r>
              <a:rPr lang="en-IN" sz="2400" dirty="0" err="1">
                <a:latin typeface="Andalus" pitchFamily="18" charset="-78"/>
                <a:cs typeface="Andalus" pitchFamily="18" charset="-78"/>
              </a:rPr>
              <a:t>alogwith</a:t>
            </a:r>
            <a:r>
              <a:rPr lang="en-IN" sz="2400" dirty="0">
                <a:latin typeface="Andalus" pitchFamily="18" charset="-78"/>
                <a:cs typeface="Andalus" pitchFamily="18" charset="-78"/>
              </a:rPr>
              <a:t> interest, in case of </a:t>
            </a:r>
            <a:r>
              <a:rPr lang="en-IN" sz="2400" i="1" dirty="0">
                <a:latin typeface="Andalus" pitchFamily="18" charset="-78"/>
                <a:cs typeface="Andalus" pitchFamily="18" charset="-78"/>
              </a:rPr>
              <a:t>inter se</a:t>
            </a:r>
            <a:r>
              <a:rPr lang="en-IN" sz="2400" dirty="0">
                <a:latin typeface="Andalus" pitchFamily="18" charset="-78"/>
                <a:cs typeface="Andalus" pitchFamily="18" charset="-78"/>
              </a:rPr>
              <a:t> excess distribution by ISD - section 21 r/w section 73 or 74</a:t>
            </a:r>
          </a:p>
        </p:txBody>
      </p:sp>
      <p:sp>
        <p:nvSpPr>
          <p:cNvPr id="4" name="Slide Number Placeholder 3"/>
          <p:cNvSpPr>
            <a:spLocks noGrp="1"/>
          </p:cNvSpPr>
          <p:nvPr>
            <p:ph type="sldNum" sz="quarter" idx="12"/>
          </p:nvPr>
        </p:nvSpPr>
        <p:spPr/>
        <p:txBody>
          <a:bodyPr/>
          <a:lstStyle/>
          <a:p>
            <a:fld id="{CC0BBEAA-B4FC-41A2-85B6-9369FD4AE745}" type="slidenum">
              <a:rPr lang="en-GB" smtClean="0"/>
              <a:pPr/>
              <a:t>28</a:t>
            </a:fld>
            <a:endParaRPr lang="en-GB" dirty="0"/>
          </a:p>
        </p:txBody>
      </p:sp>
    </p:spTree>
    <p:extLst>
      <p:ext uri="{BB962C8B-B14F-4D97-AF65-F5344CB8AC3E}">
        <p14:creationId xmlns:p14="http://schemas.microsoft.com/office/powerpoint/2010/main" val="365277664"/>
      </p:ext>
    </p:extLst>
  </p:cSld>
  <p:clrMapOvr>
    <a:masterClrMapping/>
  </p:clrMapOv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smtClean="0"/>
          </a:p>
          <a:p>
            <a:endParaRPr lang="en-US" dirty="0"/>
          </a:p>
          <a:p>
            <a:endParaRPr lang="en-US" dirty="0" smtClean="0"/>
          </a:p>
          <a:p>
            <a:endParaRPr lang="en-US" dirty="0"/>
          </a:p>
          <a:p>
            <a:pPr marL="0" indent="0">
              <a:buNone/>
            </a:pPr>
            <a:r>
              <a:rPr lang="en-US" dirty="0" smtClean="0"/>
              <a:t>                  </a:t>
            </a:r>
            <a:r>
              <a:rPr lang="en-US" sz="4000" dirty="0" smtClean="0"/>
              <a:t>THANK YOU</a:t>
            </a:r>
            <a:endParaRPr lang="en-US" sz="4000" dirty="0"/>
          </a:p>
        </p:txBody>
      </p:sp>
      <p:sp>
        <p:nvSpPr>
          <p:cNvPr id="4" name="Slide Number Placeholder 3"/>
          <p:cNvSpPr>
            <a:spLocks noGrp="1"/>
          </p:cNvSpPr>
          <p:nvPr>
            <p:ph type="sldNum" sz="quarter" idx="12"/>
          </p:nvPr>
        </p:nvSpPr>
        <p:spPr/>
        <p:txBody>
          <a:bodyPr/>
          <a:lstStyle/>
          <a:p>
            <a:pPr>
              <a:defRPr/>
            </a:pPr>
            <a:fld id="{559CAA2C-7EA1-44E9-BBAF-D263F3E2F6AA}" type="slidenum">
              <a:rPr lang="en-US" smtClean="0">
                <a:solidFill>
                  <a:prstClr val="black">
                    <a:tint val="75000"/>
                  </a:prstClr>
                </a:solidFill>
              </a:rPr>
              <a:pPr>
                <a:defRPr/>
              </a:pPr>
              <a:t>29</a:t>
            </a:fld>
            <a:endParaRPr lang="en-US" dirty="0">
              <a:solidFill>
                <a:prstClr val="black">
                  <a:tint val="75000"/>
                </a:prstClr>
              </a:solidFill>
            </a:endParaRPr>
          </a:p>
        </p:txBody>
      </p:sp>
    </p:spTree>
    <p:extLst>
      <p:ext uri="{BB962C8B-B14F-4D97-AF65-F5344CB8AC3E}">
        <p14:creationId xmlns:p14="http://schemas.microsoft.com/office/powerpoint/2010/main" val="40156511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sz="3600" b="1" dirty="0">
                <a:latin typeface="Andalus" pitchFamily="18" charset="-78"/>
                <a:cs typeface="Andalus" pitchFamily="18" charset="-78"/>
              </a:rPr>
              <a:t>ITC LEGAL PROVISIONS.</a:t>
            </a:r>
            <a:r>
              <a:rPr lang="is-IS" sz="3600" b="1" dirty="0">
                <a:latin typeface="Andalus" pitchFamily="18" charset="-78"/>
                <a:cs typeface="Andalus" pitchFamily="18" charset="-78"/>
              </a:rPr>
              <a:t>…</a:t>
            </a:r>
            <a:endParaRPr lang="en-IN" sz="3600" b="1" dirty="0">
              <a:latin typeface="Andalus" pitchFamily="18" charset="-78"/>
              <a:cs typeface="Andalus" pitchFamily="18" charset="-78"/>
            </a:endParaRPr>
          </a:p>
        </p:txBody>
      </p:sp>
      <p:sp>
        <p:nvSpPr>
          <p:cNvPr id="3" name="Content Placeholder 2"/>
          <p:cNvSpPr>
            <a:spLocks noGrp="1"/>
          </p:cNvSpPr>
          <p:nvPr>
            <p:ph idx="1"/>
          </p:nvPr>
        </p:nvSpPr>
        <p:spPr>
          <a:xfrm>
            <a:off x="467544" y="1340768"/>
            <a:ext cx="8219256" cy="5441032"/>
          </a:xfrm>
        </p:spPr>
        <p:txBody>
          <a:bodyPr>
            <a:noAutofit/>
          </a:bodyPr>
          <a:lstStyle/>
          <a:p>
            <a:pPr marL="355600" indent="-355600" algn="just">
              <a:buSzPct val="75000"/>
              <a:buFont typeface="Wingdings" pitchFamily="2" charset="2"/>
              <a:buChar char="q"/>
            </a:pPr>
            <a:r>
              <a:rPr lang="en-IN" sz="2600" dirty="0">
                <a:latin typeface="Andalus" pitchFamily="18" charset="-78"/>
                <a:cs typeface="Andalus" pitchFamily="18" charset="-78"/>
              </a:rPr>
              <a:t>Definitions:</a:t>
            </a:r>
          </a:p>
          <a:p>
            <a:pPr marL="1158875" lvl="1" indent="-447675" algn="just">
              <a:buSzPct val="75000"/>
              <a:buFont typeface="Wingdings" charset="2"/>
              <a:buChar char="Ø"/>
            </a:pPr>
            <a:r>
              <a:rPr lang="en-IN" sz="2600" dirty="0">
                <a:latin typeface="Andalus" pitchFamily="18" charset="-78"/>
                <a:cs typeface="Andalus" pitchFamily="18" charset="-78"/>
              </a:rPr>
              <a:t> </a:t>
            </a:r>
            <a:r>
              <a:rPr lang="en-IN" sz="2300" dirty="0">
                <a:latin typeface="Andalus" pitchFamily="18" charset="-78"/>
                <a:cs typeface="Andalus" pitchFamily="18" charset="-78"/>
              </a:rPr>
              <a:t>Section 2(5): Agent</a:t>
            </a:r>
          </a:p>
          <a:p>
            <a:pPr marL="1158875" lvl="1" indent="-447675" algn="just">
              <a:buSzPct val="75000"/>
              <a:buFont typeface="Wingdings" charset="2"/>
              <a:buChar char="Ø"/>
            </a:pPr>
            <a:r>
              <a:rPr lang="en-IN" sz="2300" dirty="0">
                <a:latin typeface="Andalus" pitchFamily="18" charset="-78"/>
                <a:cs typeface="Andalus" pitchFamily="18" charset="-78"/>
              </a:rPr>
              <a:t> Section 2 (19): Capital goods</a:t>
            </a:r>
          </a:p>
          <a:p>
            <a:pPr marL="1158875" lvl="1" indent="-447675" algn="just">
              <a:buSzPct val="75000"/>
              <a:buFont typeface="Wingdings" charset="2"/>
              <a:buChar char="Ø"/>
              <a:tabLst>
                <a:tab pos="1158875" algn="l"/>
              </a:tabLst>
            </a:pPr>
            <a:r>
              <a:rPr lang="en-IN" sz="2300" dirty="0">
                <a:latin typeface="Andalus" pitchFamily="18" charset="-78"/>
                <a:cs typeface="Andalus" pitchFamily="18" charset="-78"/>
              </a:rPr>
              <a:t> S</a:t>
            </a:r>
            <a:r>
              <a:rPr lang="en-US" sz="2300" dirty="0">
                <a:latin typeface="Andalus" pitchFamily="18" charset="-78"/>
                <a:cs typeface="Andalus" pitchFamily="18" charset="-78"/>
              </a:rPr>
              <a:t>e</a:t>
            </a:r>
            <a:r>
              <a:rPr lang="en-IN" sz="2300" dirty="0">
                <a:latin typeface="Andalus" pitchFamily="18" charset="-78"/>
                <a:cs typeface="Andalus" pitchFamily="18" charset="-78"/>
              </a:rPr>
              <a:t>ction 2 (46): Electronic credit ledger</a:t>
            </a:r>
          </a:p>
          <a:p>
            <a:pPr marL="1158875" lvl="1" indent="-447675" algn="just">
              <a:buSzPct val="75000"/>
              <a:buFont typeface="Wingdings" charset="2"/>
              <a:buChar char="Ø"/>
              <a:tabLst>
                <a:tab pos="1158875" algn="l"/>
              </a:tabLst>
            </a:pPr>
            <a:r>
              <a:rPr lang="en-IN" sz="2300" dirty="0">
                <a:latin typeface="Andalus" pitchFamily="18" charset="-78"/>
                <a:cs typeface="Andalus" pitchFamily="18" charset="-78"/>
              </a:rPr>
              <a:t> Section 2(48) :  Existing Law (</a:t>
            </a:r>
            <a:r>
              <a:rPr lang="en-IN" sz="2300" dirty="0">
                <a:solidFill>
                  <a:srgbClr val="0070C0"/>
                </a:solidFill>
                <a:latin typeface="Andalus" pitchFamily="18" charset="-78"/>
                <a:cs typeface="Andalus" pitchFamily="18" charset="-78"/>
              </a:rPr>
              <a:t>Important</a:t>
            </a:r>
            <a:r>
              <a:rPr lang="en-IN" sz="2300" dirty="0">
                <a:latin typeface="Andalus" pitchFamily="18" charset="-78"/>
                <a:cs typeface="Andalus" pitchFamily="18" charset="-78"/>
              </a:rPr>
              <a:t>)</a:t>
            </a:r>
          </a:p>
          <a:p>
            <a:pPr marL="1158875" lvl="1" indent="-447675" algn="just">
              <a:buSzPct val="75000"/>
              <a:buFont typeface="Wingdings" charset="2"/>
              <a:buChar char="Ø"/>
              <a:tabLst>
                <a:tab pos="1158875" algn="l"/>
              </a:tabLst>
            </a:pPr>
            <a:r>
              <a:rPr lang="en-IN" sz="2300" dirty="0">
                <a:latin typeface="Andalus" pitchFamily="18" charset="-78"/>
                <a:cs typeface="Andalus" pitchFamily="18" charset="-78"/>
              </a:rPr>
              <a:t> Section 2 (59): Inputs</a:t>
            </a:r>
          </a:p>
          <a:p>
            <a:pPr marL="1158875" lvl="1" indent="-447675" algn="just">
              <a:buSzPct val="75000"/>
              <a:buFont typeface="Wingdings" charset="2"/>
              <a:buChar char="Ø"/>
              <a:tabLst>
                <a:tab pos="1158875" algn="l"/>
              </a:tabLst>
            </a:pPr>
            <a:r>
              <a:rPr lang="en-IN" sz="2300" dirty="0">
                <a:latin typeface="Andalus" pitchFamily="18" charset="-78"/>
                <a:cs typeface="Andalus" pitchFamily="18" charset="-78"/>
              </a:rPr>
              <a:t> Section 2 (60): Input services</a:t>
            </a:r>
          </a:p>
          <a:p>
            <a:pPr marL="1158875" lvl="1" indent="-447675" algn="just">
              <a:buSzPct val="75000"/>
              <a:buFont typeface="Wingdings" charset="2"/>
              <a:buChar char="Ø"/>
              <a:tabLst>
                <a:tab pos="1158875" algn="l"/>
              </a:tabLst>
            </a:pPr>
            <a:r>
              <a:rPr lang="en-IN" sz="2300" dirty="0">
                <a:latin typeface="Andalus" pitchFamily="18" charset="-78"/>
                <a:cs typeface="Andalus" pitchFamily="18" charset="-78"/>
              </a:rPr>
              <a:t> Section 2 (61): Input service Distributor</a:t>
            </a:r>
          </a:p>
          <a:p>
            <a:pPr marL="1158875" lvl="1" indent="-447675" algn="just">
              <a:buSzPct val="75000"/>
              <a:buFont typeface="Wingdings" charset="2"/>
              <a:buChar char="Ø"/>
              <a:tabLst>
                <a:tab pos="1158875" algn="l"/>
              </a:tabLst>
            </a:pPr>
            <a:r>
              <a:rPr lang="en-IN" sz="2300" dirty="0">
                <a:latin typeface="Andalus" pitchFamily="18" charset="-78"/>
                <a:cs typeface="Andalus" pitchFamily="18" charset="-78"/>
              </a:rPr>
              <a:t> Section 2 (62): Input tax</a:t>
            </a:r>
          </a:p>
          <a:p>
            <a:pPr marL="1254125" lvl="1" indent="-542925" algn="just">
              <a:buSzPct val="75000"/>
              <a:buFont typeface="Wingdings" charset="2"/>
              <a:buChar char="Ø"/>
              <a:tabLst>
                <a:tab pos="1254125" algn="l"/>
              </a:tabLst>
            </a:pPr>
            <a:r>
              <a:rPr lang="en-IN" sz="2300" dirty="0">
                <a:latin typeface="Andalus" pitchFamily="18" charset="-78"/>
                <a:cs typeface="Andalus" pitchFamily="18" charset="-78"/>
              </a:rPr>
              <a:t>Section 2 (63): Input Tax Credit (ITC)</a:t>
            </a:r>
          </a:p>
          <a:p>
            <a:pPr marL="1158875" lvl="1" indent="-447675" algn="just">
              <a:buSzPct val="75000"/>
              <a:buFont typeface="Wingdings" charset="2"/>
              <a:buChar char="Ø"/>
            </a:pPr>
            <a:r>
              <a:rPr lang="en-IN" sz="2300" dirty="0">
                <a:latin typeface="Andalus" pitchFamily="18" charset="-78"/>
                <a:cs typeface="Andalus" pitchFamily="18" charset="-78"/>
              </a:rPr>
              <a:t> Section 2 (67): Inward supply</a:t>
            </a:r>
          </a:p>
          <a:p>
            <a:pPr marL="1158875" lvl="1" indent="-447675" algn="just">
              <a:buSzPct val="75000"/>
              <a:buFont typeface="Wingdings" charset="2"/>
              <a:buChar char="Ø"/>
            </a:pPr>
            <a:r>
              <a:rPr lang="en-IN" sz="2300" dirty="0">
                <a:latin typeface="Andalus" pitchFamily="18" charset="-78"/>
                <a:cs typeface="Andalus" pitchFamily="18" charset="-78"/>
              </a:rPr>
              <a:t> S</a:t>
            </a:r>
            <a:r>
              <a:rPr lang="en-US" sz="2300" dirty="0">
                <a:latin typeface="Andalus" pitchFamily="18" charset="-78"/>
                <a:cs typeface="Andalus" pitchFamily="18" charset="-78"/>
              </a:rPr>
              <a:t>e</a:t>
            </a:r>
            <a:r>
              <a:rPr lang="en-IN" sz="2300" dirty="0">
                <a:latin typeface="Andalus" pitchFamily="18" charset="-78"/>
                <a:cs typeface="Andalus" pitchFamily="18" charset="-78"/>
              </a:rPr>
              <a:t>ction 2 (82): Output tax</a:t>
            </a:r>
          </a:p>
          <a:p>
            <a:pPr marL="1158875" lvl="1" indent="-447675" algn="just">
              <a:buSzPct val="75000"/>
              <a:buNone/>
            </a:pPr>
            <a:endParaRPr lang="en-IN" sz="2300" dirty="0">
              <a:latin typeface="Andalus" pitchFamily="18" charset="-78"/>
              <a:cs typeface="Andalus" pitchFamily="18" charset="-78"/>
            </a:endParaRPr>
          </a:p>
          <a:p>
            <a:pPr marL="1158875" lvl="1" indent="-447675" algn="just">
              <a:buSzPct val="75000"/>
              <a:buFont typeface="Wingdings" charset="2"/>
              <a:buChar char="Ø"/>
            </a:pPr>
            <a:endParaRPr lang="en-IN" sz="2600" dirty="0">
              <a:latin typeface="Andalus" pitchFamily="18" charset="-78"/>
              <a:cs typeface="Andalus" pitchFamily="18" charset="-78"/>
            </a:endParaRPr>
          </a:p>
          <a:p>
            <a:pPr marL="1158875" lvl="1" indent="-446088" algn="just">
              <a:buSzPct val="75000"/>
              <a:buFont typeface="Wingdings" pitchFamily="2" charset="2"/>
              <a:buChar char="ü"/>
            </a:pPr>
            <a:endParaRPr lang="en-IN" sz="2400" dirty="0">
              <a:latin typeface="Andalus" pitchFamily="18" charset="-78"/>
              <a:cs typeface="Andalus" pitchFamily="18" charset="-78"/>
            </a:endParaRPr>
          </a:p>
          <a:p>
            <a:pPr marL="1081088" lvl="1" indent="-368300" algn="just">
              <a:buSzPct val="75000"/>
              <a:buFont typeface="Wingdings" pitchFamily="2" charset="2"/>
              <a:buChar char="ü"/>
            </a:pPr>
            <a:endParaRPr lang="en-IN" sz="2400" dirty="0">
              <a:latin typeface="Andalus" pitchFamily="18" charset="-78"/>
              <a:cs typeface="Andalus" pitchFamily="18" charset="-78"/>
            </a:endParaRPr>
          </a:p>
          <a:p>
            <a:pPr marL="1081088" lvl="1" indent="-368300" algn="just">
              <a:buSzPct val="75000"/>
              <a:buFont typeface="Wingdings" pitchFamily="2" charset="2"/>
              <a:buChar char="ü"/>
            </a:pPr>
            <a:endParaRPr lang="en-IN" sz="2400" dirty="0">
              <a:latin typeface="Andalus" pitchFamily="18" charset="-78"/>
              <a:cs typeface="Andalus" pitchFamily="18" charset="-78"/>
            </a:endParaRPr>
          </a:p>
          <a:p>
            <a:pPr marL="712788" lvl="1" indent="-357188" algn="just">
              <a:buSzPct val="75000"/>
              <a:buFont typeface="Wingdings" pitchFamily="2" charset="2"/>
              <a:buChar char="Ø"/>
            </a:pPr>
            <a:endParaRPr lang="en-IN" sz="2400" dirty="0"/>
          </a:p>
          <a:p>
            <a:pPr algn="just">
              <a:buFont typeface="Wingdings" pitchFamily="2" charset="2"/>
              <a:buChar char="Ø"/>
            </a:pPr>
            <a:endParaRPr lang="en-IN" sz="2400" dirty="0"/>
          </a:p>
        </p:txBody>
      </p:sp>
      <p:sp>
        <p:nvSpPr>
          <p:cNvPr id="4" name="Slide Number Placeholder 3"/>
          <p:cNvSpPr>
            <a:spLocks noGrp="1"/>
          </p:cNvSpPr>
          <p:nvPr>
            <p:ph type="sldNum" sz="quarter" idx="12"/>
          </p:nvPr>
        </p:nvSpPr>
        <p:spPr/>
        <p:txBody>
          <a:bodyPr/>
          <a:lstStyle/>
          <a:p>
            <a:fld id="{CC0BBEAA-B4FC-41A2-85B6-9369FD4AE745}" type="slidenum">
              <a:rPr lang="en-GB" smtClean="0"/>
              <a:pPr/>
              <a:t>3</a:t>
            </a:fld>
            <a:endParaRPr lang="en-GB" dirty="0"/>
          </a:p>
        </p:txBody>
      </p:sp>
    </p:spTree>
    <p:extLst>
      <p:ext uri="{BB962C8B-B14F-4D97-AF65-F5344CB8AC3E}">
        <p14:creationId xmlns:p14="http://schemas.microsoft.com/office/powerpoint/2010/main" val="1418569991"/>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s-IS" sz="3600" b="1" dirty="0">
                <a:latin typeface="Andalus" pitchFamily="18" charset="-78"/>
                <a:cs typeface="Andalus" pitchFamily="18" charset="-78"/>
              </a:rPr>
              <a:t>….</a:t>
            </a:r>
            <a:r>
              <a:rPr lang="en-IN" sz="3600" b="1" dirty="0">
                <a:latin typeface="Andalus" pitchFamily="18" charset="-78"/>
                <a:cs typeface="Andalus" pitchFamily="18" charset="-78"/>
              </a:rPr>
              <a:t>ITC LEGAL PROVISIONS</a:t>
            </a:r>
            <a:r>
              <a:rPr lang="is-IS" sz="3600" b="1" dirty="0">
                <a:latin typeface="Andalus" pitchFamily="18" charset="-78"/>
                <a:cs typeface="Andalus" pitchFamily="18" charset="-78"/>
              </a:rPr>
              <a:t>….</a:t>
            </a:r>
            <a:endParaRPr lang="en-IN" sz="3600" b="1" dirty="0">
              <a:latin typeface="Andalus" pitchFamily="18" charset="-78"/>
              <a:cs typeface="Andalus" pitchFamily="18" charset="-78"/>
            </a:endParaRPr>
          </a:p>
        </p:txBody>
      </p:sp>
      <p:sp>
        <p:nvSpPr>
          <p:cNvPr id="3" name="Content Placeholder 2"/>
          <p:cNvSpPr>
            <a:spLocks noGrp="1"/>
          </p:cNvSpPr>
          <p:nvPr>
            <p:ph idx="1"/>
          </p:nvPr>
        </p:nvSpPr>
        <p:spPr>
          <a:xfrm>
            <a:off x="467544" y="1295400"/>
            <a:ext cx="8219256" cy="5486400"/>
          </a:xfrm>
        </p:spPr>
        <p:txBody>
          <a:bodyPr>
            <a:noAutofit/>
          </a:bodyPr>
          <a:lstStyle/>
          <a:p>
            <a:pPr marL="355600" indent="-355600" algn="just">
              <a:buSzPct val="75000"/>
              <a:buFont typeface="Wingdings" pitchFamily="2" charset="2"/>
              <a:buChar char="q"/>
            </a:pPr>
            <a:r>
              <a:rPr lang="en-IN" sz="2300" dirty="0">
                <a:latin typeface="Andalus" pitchFamily="18" charset="-78"/>
                <a:cs typeface="Andalus" pitchFamily="18" charset="-78"/>
              </a:rPr>
              <a:t>Definitions:</a:t>
            </a:r>
          </a:p>
          <a:p>
            <a:pPr marL="1081088" lvl="1" indent="-368300" algn="just">
              <a:buSzPct val="75000"/>
              <a:buFont typeface="Wingdings" charset="2"/>
              <a:buChar char="Ø"/>
            </a:pPr>
            <a:r>
              <a:rPr lang="en-IN" sz="2300" dirty="0">
                <a:latin typeface="Andalus" pitchFamily="18" charset="-78"/>
                <a:cs typeface="Andalus" pitchFamily="18" charset="-78"/>
              </a:rPr>
              <a:t>Section 2 (83): Outward supply </a:t>
            </a:r>
          </a:p>
          <a:p>
            <a:pPr marL="1081088" lvl="1" indent="-368300" algn="just">
              <a:buSzPct val="75000"/>
              <a:buFont typeface="Wingdings" charset="2"/>
              <a:buChar char="Ø"/>
            </a:pPr>
            <a:r>
              <a:rPr lang="en-IN" sz="2300" dirty="0">
                <a:latin typeface="Andalus" pitchFamily="18" charset="-78"/>
                <a:cs typeface="Andalus" pitchFamily="18" charset="-78"/>
              </a:rPr>
              <a:t>Section 2 (85): Place of business</a:t>
            </a:r>
          </a:p>
          <a:p>
            <a:pPr marL="1081088" lvl="1" indent="-368300" algn="just">
              <a:buSzPct val="75000"/>
              <a:buFont typeface="Wingdings" charset="2"/>
              <a:buChar char="Ø"/>
            </a:pPr>
            <a:r>
              <a:rPr lang="en-IN" sz="2300" dirty="0" smtClean="0">
                <a:latin typeface="Andalus" pitchFamily="18" charset="-78"/>
                <a:cs typeface="Andalus" pitchFamily="18" charset="-78"/>
              </a:rPr>
              <a:t>S</a:t>
            </a:r>
            <a:r>
              <a:rPr lang="en-US" sz="2300" dirty="0">
                <a:latin typeface="Andalus" pitchFamily="18" charset="-78"/>
                <a:cs typeface="Andalus" pitchFamily="18" charset="-78"/>
              </a:rPr>
              <a:t>e</a:t>
            </a:r>
            <a:r>
              <a:rPr lang="en-IN" sz="2300" dirty="0" err="1" smtClean="0">
                <a:latin typeface="Andalus" pitchFamily="18" charset="-78"/>
                <a:cs typeface="Andalus" pitchFamily="18" charset="-78"/>
              </a:rPr>
              <a:t>ction</a:t>
            </a:r>
            <a:r>
              <a:rPr lang="en-IN" dirty="0">
                <a:latin typeface="Andalus" pitchFamily="18" charset="-78"/>
                <a:cs typeface="Andalus" pitchFamily="18" charset="-78"/>
              </a:rPr>
              <a:t> </a:t>
            </a:r>
            <a:r>
              <a:rPr lang="en-IN" sz="2300" dirty="0" smtClean="0">
                <a:latin typeface="Andalus" pitchFamily="18" charset="-78"/>
                <a:cs typeface="Andalus" pitchFamily="18" charset="-78"/>
              </a:rPr>
              <a:t>2 (88</a:t>
            </a:r>
            <a:r>
              <a:rPr lang="en-IN" sz="2300" dirty="0">
                <a:latin typeface="Andalus" pitchFamily="18" charset="-78"/>
                <a:cs typeface="Andalus" pitchFamily="18" charset="-78"/>
              </a:rPr>
              <a:t>): Principal</a:t>
            </a:r>
          </a:p>
          <a:p>
            <a:pPr marL="1081088" lvl="1" indent="-368300" algn="just">
              <a:buSzPct val="75000"/>
              <a:buFont typeface="Wingdings" charset="2"/>
              <a:buChar char="Ø"/>
            </a:pPr>
            <a:r>
              <a:rPr lang="en-IN" sz="2300" dirty="0">
                <a:latin typeface="Andalus" pitchFamily="18" charset="-78"/>
                <a:cs typeface="Andalus" pitchFamily="18" charset="-78"/>
              </a:rPr>
              <a:t>S</a:t>
            </a:r>
            <a:r>
              <a:rPr lang="en-US" sz="2300" dirty="0">
                <a:latin typeface="Andalus" pitchFamily="18" charset="-78"/>
                <a:cs typeface="Andalus" pitchFamily="18" charset="-78"/>
              </a:rPr>
              <a:t>e</a:t>
            </a:r>
            <a:r>
              <a:rPr lang="en-IN" sz="2300" dirty="0">
                <a:latin typeface="Andalus" pitchFamily="18" charset="-78"/>
                <a:cs typeface="Andalus" pitchFamily="18" charset="-78"/>
              </a:rPr>
              <a:t>ction 2 (98): Reverse charge</a:t>
            </a:r>
          </a:p>
          <a:p>
            <a:pPr marL="1081088" lvl="1" indent="-368300" algn="just">
              <a:buSzPct val="75000"/>
              <a:buFont typeface="Wingdings" charset="2"/>
              <a:buChar char="Ø"/>
            </a:pPr>
            <a:r>
              <a:rPr lang="en-IN" sz="2300" dirty="0">
                <a:latin typeface="Andalus" pitchFamily="18" charset="-78"/>
                <a:cs typeface="Andalus" pitchFamily="18" charset="-78"/>
              </a:rPr>
              <a:t>Section 7: Supply</a:t>
            </a:r>
          </a:p>
          <a:p>
            <a:pPr marL="1081088" lvl="1" indent="-368300" algn="just">
              <a:buSzPct val="75000"/>
              <a:buFont typeface="Wingdings" charset="2"/>
              <a:buChar char="Ø"/>
            </a:pPr>
            <a:r>
              <a:rPr lang="en-IN" sz="2300" dirty="0">
                <a:latin typeface="Andalus" pitchFamily="18" charset="-78"/>
                <a:cs typeface="Andalus" pitchFamily="18" charset="-78"/>
              </a:rPr>
              <a:t>S</a:t>
            </a:r>
            <a:r>
              <a:rPr lang="en-US" sz="2300" dirty="0">
                <a:latin typeface="Andalus" pitchFamily="18" charset="-78"/>
                <a:cs typeface="Andalus" pitchFamily="18" charset="-78"/>
              </a:rPr>
              <a:t>e</a:t>
            </a:r>
            <a:r>
              <a:rPr lang="en-IN" sz="2300" dirty="0">
                <a:latin typeface="Andalus" pitchFamily="18" charset="-78"/>
                <a:cs typeface="Andalus" pitchFamily="18" charset="-78"/>
              </a:rPr>
              <a:t>ction 2 (117) r/w section 37: Valid return </a:t>
            </a:r>
          </a:p>
          <a:p>
            <a:pPr marL="365125" lvl="1" indent="-365125" algn="just">
              <a:buSzPct val="75000"/>
              <a:buFont typeface="Wingdings" charset="2"/>
              <a:buChar char="q"/>
            </a:pPr>
            <a:r>
              <a:rPr lang="en-IN" sz="2300" dirty="0">
                <a:latin typeface="Andalus" pitchFamily="18" charset="-78"/>
                <a:cs typeface="Andalus" pitchFamily="18" charset="-78"/>
              </a:rPr>
              <a:t>Section 10: Composition Levy</a:t>
            </a:r>
          </a:p>
          <a:p>
            <a:pPr marL="365125" lvl="1" indent="-365125" algn="just">
              <a:buSzPct val="75000"/>
              <a:buFont typeface="Wingdings" charset="2"/>
              <a:buChar char="q"/>
            </a:pPr>
            <a:r>
              <a:rPr lang="en-IN" sz="2300" dirty="0" smtClean="0">
                <a:latin typeface="Andalus" pitchFamily="18" charset="-78"/>
                <a:cs typeface="Andalus" pitchFamily="18" charset="-78"/>
              </a:rPr>
              <a:t>Section16</a:t>
            </a:r>
            <a:r>
              <a:rPr lang="en-IN" sz="2300" dirty="0">
                <a:latin typeface="Andalus" pitchFamily="18" charset="-78"/>
                <a:cs typeface="Andalus" pitchFamily="18" charset="-78"/>
              </a:rPr>
              <a:t>: Eligibility and Conditions for taking ITC</a:t>
            </a:r>
          </a:p>
          <a:p>
            <a:pPr marL="365125" lvl="1" indent="-365125" algn="just">
              <a:buSzPct val="75000"/>
              <a:buFont typeface="Wingdings" charset="2"/>
              <a:buChar char="q"/>
            </a:pPr>
            <a:r>
              <a:rPr lang="en-IN" sz="2300" dirty="0">
                <a:latin typeface="Andalus" pitchFamily="18" charset="-78"/>
                <a:cs typeface="Andalus" pitchFamily="18" charset="-78"/>
              </a:rPr>
              <a:t>S</a:t>
            </a:r>
            <a:r>
              <a:rPr lang="en-US" sz="2300" dirty="0">
                <a:latin typeface="Andalus" pitchFamily="18" charset="-78"/>
                <a:cs typeface="Andalus" pitchFamily="18" charset="-78"/>
              </a:rPr>
              <a:t>e</a:t>
            </a:r>
            <a:r>
              <a:rPr lang="en-IN" sz="2300" dirty="0" smtClean="0">
                <a:latin typeface="Andalus" pitchFamily="18" charset="-78"/>
                <a:cs typeface="Andalus" pitchFamily="18" charset="-78"/>
              </a:rPr>
              <a:t>ction25(3</a:t>
            </a:r>
            <a:r>
              <a:rPr lang="en-IN" sz="2300" dirty="0">
                <a:latin typeface="Andalus" pitchFamily="18" charset="-78"/>
                <a:cs typeface="Andalus" pitchFamily="18" charset="-78"/>
              </a:rPr>
              <a:t>): Voluntary Registration</a:t>
            </a:r>
          </a:p>
          <a:p>
            <a:pPr marL="365125" lvl="1" indent="-365125" algn="just">
              <a:buSzPct val="75000"/>
              <a:buFont typeface="Wingdings" charset="2"/>
              <a:buChar char="q"/>
            </a:pPr>
            <a:r>
              <a:rPr lang="en-IN" sz="2300" dirty="0">
                <a:latin typeface="Andalus" pitchFamily="18" charset="-78"/>
                <a:cs typeface="Andalus" pitchFamily="18" charset="-78"/>
              </a:rPr>
              <a:t>S</a:t>
            </a:r>
            <a:r>
              <a:rPr lang="en-US" sz="2300" dirty="0">
                <a:latin typeface="Andalus" pitchFamily="18" charset="-78"/>
                <a:cs typeface="Andalus" pitchFamily="18" charset="-78"/>
              </a:rPr>
              <a:t>e</a:t>
            </a:r>
            <a:r>
              <a:rPr lang="en-IN" sz="2300" dirty="0" smtClean="0">
                <a:latin typeface="Andalus" pitchFamily="18" charset="-78"/>
                <a:cs typeface="Andalus" pitchFamily="18" charset="-78"/>
              </a:rPr>
              <a:t>ction37 </a:t>
            </a:r>
            <a:r>
              <a:rPr lang="en-IN" sz="2300" dirty="0">
                <a:latin typeface="Andalus" pitchFamily="18" charset="-78"/>
                <a:cs typeface="Andalus" pitchFamily="18" charset="-78"/>
              </a:rPr>
              <a:t>to 40: Return</a:t>
            </a:r>
          </a:p>
          <a:p>
            <a:pPr marL="365125" lvl="1" indent="-365125" algn="just">
              <a:buSzPct val="75000"/>
              <a:buFont typeface="Wingdings" charset="2"/>
              <a:buChar char="q"/>
            </a:pPr>
            <a:r>
              <a:rPr lang="en-IN" sz="2300" dirty="0">
                <a:latin typeface="Andalus" pitchFamily="18" charset="-78"/>
                <a:cs typeface="Andalus" pitchFamily="18" charset="-78"/>
              </a:rPr>
              <a:t>S</a:t>
            </a:r>
            <a:r>
              <a:rPr lang="en-US" sz="2300" dirty="0">
                <a:latin typeface="Andalus" pitchFamily="18" charset="-78"/>
                <a:cs typeface="Andalus" pitchFamily="18" charset="-78"/>
              </a:rPr>
              <a:t>e</a:t>
            </a:r>
            <a:r>
              <a:rPr lang="en-IN" sz="2300" dirty="0" smtClean="0">
                <a:latin typeface="Andalus" pitchFamily="18" charset="-78"/>
                <a:cs typeface="Andalus" pitchFamily="18" charset="-78"/>
              </a:rPr>
              <a:t>ction41</a:t>
            </a:r>
            <a:r>
              <a:rPr lang="en-IN" sz="2300" dirty="0">
                <a:latin typeface="Andalus" pitchFamily="18" charset="-78"/>
                <a:cs typeface="Andalus" pitchFamily="18" charset="-78"/>
              </a:rPr>
              <a:t>: Claim of ITC &amp; provisional acceptance thereof</a:t>
            </a:r>
          </a:p>
          <a:p>
            <a:pPr marL="365125" lvl="1" indent="-365125" algn="just">
              <a:buSzPct val="75000"/>
              <a:buFont typeface="Wingdings" charset="2"/>
              <a:buChar char="q"/>
            </a:pPr>
            <a:r>
              <a:rPr lang="en-IN" sz="2300" dirty="0">
                <a:latin typeface="Andalus" pitchFamily="18" charset="-78"/>
                <a:cs typeface="Andalus" pitchFamily="18" charset="-78"/>
              </a:rPr>
              <a:t> S</a:t>
            </a:r>
            <a:r>
              <a:rPr lang="en-US" sz="2300" dirty="0">
                <a:latin typeface="Andalus" pitchFamily="18" charset="-78"/>
                <a:cs typeface="Andalus" pitchFamily="18" charset="-78"/>
              </a:rPr>
              <a:t>e</a:t>
            </a:r>
            <a:r>
              <a:rPr lang="en-IN" sz="2300" dirty="0" smtClean="0">
                <a:latin typeface="Andalus" pitchFamily="18" charset="-78"/>
                <a:cs typeface="Andalus" pitchFamily="18" charset="-78"/>
              </a:rPr>
              <a:t>ction42</a:t>
            </a:r>
            <a:r>
              <a:rPr lang="en-IN" sz="2300" dirty="0">
                <a:latin typeface="Andalus" pitchFamily="18" charset="-78"/>
                <a:cs typeface="Andalus" pitchFamily="18" charset="-78"/>
              </a:rPr>
              <a:t>: Matching, reversal &amp; reclaim of ITC </a:t>
            </a:r>
          </a:p>
          <a:p>
            <a:pPr marL="365125" lvl="1" indent="-365125" algn="just">
              <a:buSzPct val="75000"/>
              <a:buFont typeface="Wingdings" charset="2"/>
              <a:buChar char="q"/>
            </a:pPr>
            <a:endParaRPr lang="en-IN" sz="2300" dirty="0">
              <a:latin typeface="Andalus" pitchFamily="18" charset="-78"/>
              <a:cs typeface="Andalus" pitchFamily="18" charset="-78"/>
            </a:endParaRPr>
          </a:p>
          <a:p>
            <a:pPr marL="355600" lvl="1" indent="0" algn="just">
              <a:buSzPct val="75000"/>
              <a:buNone/>
            </a:pPr>
            <a:endParaRPr lang="en-IN" sz="2300" dirty="0">
              <a:latin typeface="Andalus" pitchFamily="18" charset="-78"/>
              <a:cs typeface="Andalus" pitchFamily="18" charset="-78"/>
            </a:endParaRPr>
          </a:p>
          <a:p>
            <a:pPr algn="just">
              <a:buFont typeface="Wingdings" pitchFamily="2" charset="2"/>
              <a:buChar char="Ø"/>
            </a:pPr>
            <a:endParaRPr lang="en-IN" sz="1600" dirty="0"/>
          </a:p>
          <a:p>
            <a:pPr algn="just">
              <a:buFont typeface="Wingdings" pitchFamily="2" charset="2"/>
              <a:buChar char="Ø"/>
            </a:pPr>
            <a:endParaRPr lang="en-IN" sz="1600" dirty="0"/>
          </a:p>
        </p:txBody>
      </p:sp>
      <p:sp>
        <p:nvSpPr>
          <p:cNvPr id="4" name="Slide Number Placeholder 3"/>
          <p:cNvSpPr>
            <a:spLocks noGrp="1"/>
          </p:cNvSpPr>
          <p:nvPr>
            <p:ph type="sldNum" sz="quarter" idx="12"/>
          </p:nvPr>
        </p:nvSpPr>
        <p:spPr/>
        <p:txBody>
          <a:bodyPr/>
          <a:lstStyle/>
          <a:p>
            <a:fld id="{CC0BBEAA-B4FC-41A2-85B6-9369FD4AE745}" type="slidenum">
              <a:rPr lang="en-GB" smtClean="0"/>
              <a:pPr/>
              <a:t>4</a:t>
            </a:fld>
            <a:endParaRPr lang="en-GB" dirty="0"/>
          </a:p>
        </p:txBody>
      </p:sp>
    </p:spTree>
    <p:extLst>
      <p:ext uri="{BB962C8B-B14F-4D97-AF65-F5344CB8AC3E}">
        <p14:creationId xmlns:p14="http://schemas.microsoft.com/office/powerpoint/2010/main" val="3820330003"/>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s-IS" sz="3600" b="1" dirty="0">
                <a:latin typeface="Andalus" pitchFamily="18" charset="-78"/>
                <a:cs typeface="Andalus" pitchFamily="18" charset="-78"/>
              </a:rPr>
              <a:t>….</a:t>
            </a:r>
            <a:r>
              <a:rPr lang="en-IN" sz="3600" b="1" dirty="0">
                <a:latin typeface="Andalus" pitchFamily="18" charset="-78"/>
                <a:cs typeface="Andalus" pitchFamily="18" charset="-78"/>
              </a:rPr>
              <a:t>ITC LEGAL PROVISIONS</a:t>
            </a:r>
            <a:r>
              <a:rPr lang="is-IS" sz="3600" b="1" dirty="0">
                <a:latin typeface="Andalus" pitchFamily="18" charset="-78"/>
                <a:cs typeface="Andalus" pitchFamily="18" charset="-78"/>
              </a:rPr>
              <a:t>….</a:t>
            </a:r>
            <a:endParaRPr lang="en-IN" sz="3600" b="1" dirty="0">
              <a:latin typeface="Andalus" pitchFamily="18" charset="-78"/>
              <a:cs typeface="Andalus" pitchFamily="18" charset="-78"/>
            </a:endParaRPr>
          </a:p>
        </p:txBody>
      </p:sp>
      <p:sp>
        <p:nvSpPr>
          <p:cNvPr id="3" name="Content Placeholder 2"/>
          <p:cNvSpPr>
            <a:spLocks noGrp="1"/>
          </p:cNvSpPr>
          <p:nvPr>
            <p:ph idx="1"/>
          </p:nvPr>
        </p:nvSpPr>
        <p:spPr>
          <a:xfrm>
            <a:off x="467544" y="1340768"/>
            <a:ext cx="7676356" cy="5441032"/>
          </a:xfrm>
        </p:spPr>
        <p:txBody>
          <a:bodyPr>
            <a:noAutofit/>
          </a:bodyPr>
          <a:lstStyle/>
          <a:p>
            <a:pPr marL="365125" lvl="1" indent="-365125" algn="just">
              <a:buSzPct val="75000"/>
              <a:buFont typeface="Wingdings" charset="2"/>
              <a:buChar char="q"/>
            </a:pPr>
            <a:r>
              <a:rPr lang="en-IN" sz="2400" dirty="0">
                <a:latin typeface="Andalus" pitchFamily="18" charset="-78"/>
                <a:cs typeface="Andalus" pitchFamily="18" charset="-78"/>
              </a:rPr>
              <a:t>Section 41 (1</a:t>
            </a:r>
            <a:r>
              <a:rPr lang="en-IN" sz="2400" dirty="0" smtClean="0">
                <a:latin typeface="Andalus" pitchFamily="18" charset="-78"/>
                <a:cs typeface="Andalus" pitchFamily="18" charset="-78"/>
              </a:rPr>
              <a:t>): </a:t>
            </a:r>
            <a:r>
              <a:rPr lang="en-IN" sz="2400" dirty="0">
                <a:latin typeface="Andalus" pitchFamily="18" charset="-78"/>
                <a:cs typeface="Andalus" pitchFamily="18" charset="-78"/>
              </a:rPr>
              <a:t>Credit of self-assessed ITC in electronic credit ledger</a:t>
            </a:r>
          </a:p>
          <a:p>
            <a:pPr marL="365125" lvl="1" indent="-365125" algn="just">
              <a:buSzPct val="75000"/>
              <a:buFont typeface="Wingdings" charset="2"/>
              <a:buChar char="q"/>
            </a:pPr>
            <a:r>
              <a:rPr lang="en-IN" sz="2400" dirty="0">
                <a:latin typeface="Andalus" pitchFamily="18" charset="-78"/>
                <a:cs typeface="Andalus" pitchFamily="18" charset="-78"/>
              </a:rPr>
              <a:t>Section 49 (5): Utilisation &amp; Cross-utilisation of ITC</a:t>
            </a:r>
          </a:p>
          <a:p>
            <a:pPr marL="365125" lvl="1" indent="-365125" algn="just">
              <a:buSzPct val="75000"/>
              <a:buFont typeface="Wingdings" charset="2"/>
              <a:buChar char="q"/>
            </a:pPr>
            <a:r>
              <a:rPr lang="en-IN" sz="2400" dirty="0">
                <a:latin typeface="Andalus" pitchFamily="18" charset="-78"/>
                <a:cs typeface="Andalus" pitchFamily="18" charset="-78"/>
              </a:rPr>
              <a:t>Section 54 (3): Refund of unutilised ITC</a:t>
            </a:r>
          </a:p>
          <a:p>
            <a:pPr marL="355600" indent="-355600" algn="just">
              <a:buSzPct val="75000"/>
              <a:buFont typeface="Wingdings" pitchFamily="2" charset="2"/>
              <a:buChar char="q"/>
            </a:pPr>
            <a:r>
              <a:rPr lang="en-IN" sz="2400" dirty="0">
                <a:latin typeface="Andalus" pitchFamily="18" charset="-78"/>
                <a:cs typeface="Andalus" pitchFamily="18" charset="-78"/>
              </a:rPr>
              <a:t>Transitional provisions:</a:t>
            </a:r>
          </a:p>
          <a:p>
            <a:pPr marL="714375" indent="-350838" algn="just">
              <a:spcBef>
                <a:spcPts val="0"/>
              </a:spcBef>
              <a:spcAft>
                <a:spcPts val="600"/>
              </a:spcAft>
              <a:buSzPct val="75000"/>
              <a:buFont typeface="Wingdings" pitchFamily="2" charset="2"/>
              <a:buChar char="Ø"/>
            </a:pPr>
            <a:r>
              <a:rPr lang="en-IN" sz="2400" dirty="0">
                <a:latin typeface="Andalus" pitchFamily="18" charset="-78"/>
                <a:cs typeface="Andalus" pitchFamily="18" charset="-78"/>
              </a:rPr>
              <a:t>Section 140: Transfer of </a:t>
            </a:r>
            <a:r>
              <a:rPr lang="en-IN" sz="2400" dirty="0" smtClean="0">
                <a:latin typeface="Andalus" pitchFamily="18" charset="-78"/>
                <a:cs typeface="Andalus" pitchFamily="18" charset="-78"/>
              </a:rPr>
              <a:t>unutilised/</a:t>
            </a:r>
            <a:r>
              <a:rPr lang="en-IN" sz="2400" dirty="0" err="1" smtClean="0">
                <a:latin typeface="Andalus" pitchFamily="18" charset="-78"/>
                <a:cs typeface="Andalus" pitchFamily="18" charset="-78"/>
              </a:rPr>
              <a:t>unavailed</a:t>
            </a:r>
            <a:r>
              <a:rPr lang="en-IN" sz="2400" dirty="0" smtClean="0">
                <a:latin typeface="Andalus" pitchFamily="18" charset="-78"/>
                <a:cs typeface="Andalus" pitchFamily="18" charset="-78"/>
              </a:rPr>
              <a:t> </a:t>
            </a:r>
            <a:r>
              <a:rPr lang="en-IN" sz="2400" dirty="0" err="1">
                <a:latin typeface="Andalus" pitchFamily="18" charset="-78"/>
                <a:cs typeface="Andalus" pitchFamily="18" charset="-78"/>
              </a:rPr>
              <a:t>Cenvat</a:t>
            </a:r>
            <a:r>
              <a:rPr lang="en-IN" sz="2400" dirty="0">
                <a:latin typeface="Andalus" pitchFamily="18" charset="-78"/>
                <a:cs typeface="Andalus" pitchFamily="18" charset="-78"/>
              </a:rPr>
              <a:t> credit to electronic credit ledger-in different situations</a:t>
            </a:r>
          </a:p>
          <a:p>
            <a:pPr marL="714375" indent="-350838" algn="just">
              <a:spcBef>
                <a:spcPts val="0"/>
              </a:spcBef>
              <a:spcAft>
                <a:spcPts val="600"/>
              </a:spcAft>
              <a:buSzPct val="75000"/>
              <a:buFont typeface="Wingdings" pitchFamily="2" charset="2"/>
              <a:buChar char="Ø"/>
            </a:pPr>
            <a:r>
              <a:rPr lang="en-IN" sz="2400" dirty="0">
                <a:latin typeface="Andalus" pitchFamily="18" charset="-78"/>
                <a:cs typeface="Andalus" pitchFamily="18" charset="-78"/>
              </a:rPr>
              <a:t>Section 18(4)</a:t>
            </a:r>
            <a:r>
              <a:rPr lang="en-IN" sz="2400" dirty="0">
                <a:solidFill>
                  <a:srgbClr val="CC66FF"/>
                </a:solidFill>
                <a:latin typeface="Andalus" pitchFamily="18" charset="-78"/>
                <a:cs typeface="Andalus" pitchFamily="18" charset="-78"/>
              </a:rPr>
              <a:t>: </a:t>
            </a:r>
            <a:r>
              <a:rPr lang="en-IN" sz="2400" dirty="0">
                <a:latin typeface="Andalus" pitchFamily="18" charset="-78"/>
                <a:cs typeface="Andalus" pitchFamily="18" charset="-78"/>
              </a:rPr>
              <a:t>Reversal of credit while switching over to composition from normal scheme or where the supplies become exempt absolutely</a:t>
            </a:r>
          </a:p>
          <a:p>
            <a:pPr marL="714375" indent="-350838" algn="just">
              <a:spcBef>
                <a:spcPts val="0"/>
              </a:spcBef>
              <a:spcAft>
                <a:spcPts val="600"/>
              </a:spcAft>
              <a:buSzPct val="75000"/>
              <a:buFont typeface="Wingdings" pitchFamily="2" charset="2"/>
              <a:buChar char="Ø"/>
            </a:pPr>
            <a:r>
              <a:rPr lang="en-IN" sz="2400" dirty="0">
                <a:latin typeface="Andalus" pitchFamily="18" charset="-78"/>
                <a:cs typeface="Andalus" pitchFamily="18" charset="-78"/>
              </a:rPr>
              <a:t>Section 142(3): Claim of </a:t>
            </a:r>
            <a:r>
              <a:rPr lang="en-IN" sz="2400" dirty="0" err="1">
                <a:latin typeface="Andalus" pitchFamily="18" charset="-78"/>
                <a:cs typeface="Andalus" pitchFamily="18" charset="-78"/>
              </a:rPr>
              <a:t>cenvat</a:t>
            </a:r>
            <a:r>
              <a:rPr lang="en-IN" sz="2400" dirty="0">
                <a:latin typeface="Andalus" pitchFamily="18" charset="-78"/>
                <a:cs typeface="Andalus" pitchFamily="18" charset="-78"/>
              </a:rPr>
              <a:t> credit to be disposed of under the existing law (C.EX. Act or Rules)</a:t>
            </a:r>
          </a:p>
          <a:p>
            <a:pPr marL="714375" indent="-350838" algn="just">
              <a:spcBef>
                <a:spcPts val="0"/>
              </a:spcBef>
              <a:spcAft>
                <a:spcPts val="600"/>
              </a:spcAft>
              <a:buSzPct val="75000"/>
              <a:buFont typeface="Wingdings" pitchFamily="2" charset="2"/>
              <a:buChar char="Ø"/>
            </a:pPr>
            <a:endParaRPr lang="en-IN" sz="1600" dirty="0"/>
          </a:p>
        </p:txBody>
      </p:sp>
      <p:sp>
        <p:nvSpPr>
          <p:cNvPr id="4" name="Slide Number Placeholder 3"/>
          <p:cNvSpPr>
            <a:spLocks noGrp="1"/>
          </p:cNvSpPr>
          <p:nvPr>
            <p:ph type="sldNum" sz="quarter" idx="12"/>
          </p:nvPr>
        </p:nvSpPr>
        <p:spPr/>
        <p:txBody>
          <a:bodyPr/>
          <a:lstStyle/>
          <a:p>
            <a:fld id="{CC0BBEAA-B4FC-41A2-85B6-9369FD4AE745}" type="slidenum">
              <a:rPr lang="en-GB" smtClean="0"/>
              <a:pPr/>
              <a:t>5</a:t>
            </a:fld>
            <a:endParaRPr lang="en-GB" dirty="0"/>
          </a:p>
        </p:txBody>
      </p:sp>
    </p:spTree>
    <p:extLst>
      <p:ext uri="{BB962C8B-B14F-4D97-AF65-F5344CB8AC3E}">
        <p14:creationId xmlns:p14="http://schemas.microsoft.com/office/powerpoint/2010/main" val="453616832"/>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sz="3600" b="1" dirty="0">
                <a:latin typeface="Andalus" pitchFamily="18" charset="-78"/>
                <a:cs typeface="Andalus" pitchFamily="18" charset="-78"/>
              </a:rPr>
              <a:t>INPUT TAX CREDIT: CONCEPTS</a:t>
            </a:r>
            <a:r>
              <a:rPr lang="is-IS" sz="3600" b="1" dirty="0">
                <a:latin typeface="Andalus" pitchFamily="18" charset="-78"/>
                <a:cs typeface="Andalus" pitchFamily="18" charset="-78"/>
              </a:rPr>
              <a:t>….</a:t>
            </a:r>
            <a:endParaRPr lang="en-IN" sz="3600" b="1" dirty="0">
              <a:latin typeface="Andalus" pitchFamily="18" charset="-78"/>
              <a:cs typeface="Andalus" pitchFamily="18" charset="-78"/>
            </a:endParaRPr>
          </a:p>
        </p:txBody>
      </p:sp>
      <p:sp>
        <p:nvSpPr>
          <p:cNvPr id="3" name="Content Placeholder 2"/>
          <p:cNvSpPr>
            <a:spLocks noGrp="1"/>
          </p:cNvSpPr>
          <p:nvPr>
            <p:ph idx="1"/>
          </p:nvPr>
        </p:nvSpPr>
        <p:spPr>
          <a:xfrm>
            <a:off x="428596" y="1340768"/>
            <a:ext cx="7715304" cy="5517232"/>
          </a:xfrm>
        </p:spPr>
        <p:txBody>
          <a:bodyPr>
            <a:noAutofit/>
          </a:bodyPr>
          <a:lstStyle/>
          <a:p>
            <a:pPr marL="355600" indent="-355600" algn="just" defTabSz="1077913">
              <a:buSzPct val="75000"/>
              <a:buFont typeface="Wingdings" pitchFamily="2" charset="2"/>
              <a:buChar char="q"/>
            </a:pPr>
            <a:r>
              <a:rPr lang="en-IN" sz="2400" dirty="0">
                <a:latin typeface="Andalus" pitchFamily="18" charset="-78"/>
                <a:cs typeface="Andalus" pitchFamily="18" charset="-78"/>
              </a:rPr>
              <a:t>Input tax credit means credit of input tax - section 2 (63)</a:t>
            </a:r>
          </a:p>
          <a:p>
            <a:pPr marL="355600" indent="-355600" algn="just" defTabSz="1077913">
              <a:buSzPct val="75000"/>
              <a:buFont typeface="Wingdings" pitchFamily="2" charset="2"/>
              <a:buChar char="q"/>
            </a:pPr>
            <a:r>
              <a:rPr lang="en-IN" sz="2400" dirty="0">
                <a:latin typeface="Andalus" pitchFamily="18" charset="-78"/>
                <a:cs typeface="Andalus" pitchFamily="18" charset="-78"/>
              </a:rPr>
              <a:t>Input tax means - section 2 (62):</a:t>
            </a:r>
          </a:p>
          <a:p>
            <a:pPr marL="712788" indent="-357188" algn="just" defTabSz="1077913">
              <a:buSzPct val="75000"/>
              <a:buFont typeface="Wingdings" pitchFamily="2" charset="2"/>
              <a:buChar char="Ø"/>
            </a:pPr>
            <a:r>
              <a:rPr lang="en-IN" sz="2400" dirty="0">
                <a:latin typeface="Andalus" pitchFamily="18" charset="-78"/>
                <a:cs typeface="Andalus" pitchFamily="18" charset="-78"/>
              </a:rPr>
              <a:t>Basket of CGST &amp; IGST under CGST Act</a:t>
            </a:r>
          </a:p>
          <a:p>
            <a:pPr marL="712788" indent="-357188" algn="just" defTabSz="1077913">
              <a:buSzPct val="75000"/>
              <a:buFont typeface="Wingdings" pitchFamily="2" charset="2"/>
              <a:buChar char="Ø"/>
            </a:pPr>
            <a:r>
              <a:rPr lang="en-IN" sz="2400" dirty="0">
                <a:latin typeface="Andalus" pitchFamily="18" charset="-78"/>
                <a:cs typeface="Andalus" pitchFamily="18" charset="-78"/>
              </a:rPr>
              <a:t>Basket of SGST &amp; IGST under SGST Act</a:t>
            </a:r>
          </a:p>
          <a:p>
            <a:pPr marL="712788" indent="-357188" algn="just" defTabSz="1077913">
              <a:buSzPct val="75000"/>
              <a:buFont typeface="Wingdings" pitchFamily="2" charset="2"/>
              <a:buChar char="Ø"/>
            </a:pPr>
            <a:r>
              <a:rPr lang="en-IN" sz="2400" dirty="0">
                <a:latin typeface="Andalus" pitchFamily="18" charset="-78"/>
                <a:cs typeface="Andalus" pitchFamily="18" charset="-78"/>
              </a:rPr>
              <a:t>Basket of UTGST &amp; IGST under UTGST Act</a:t>
            </a:r>
          </a:p>
          <a:p>
            <a:pPr marL="712788" indent="-357188" algn="just" defTabSz="1077913">
              <a:buSzPct val="75000"/>
              <a:buFont typeface="Wingdings" pitchFamily="2" charset="2"/>
              <a:buChar char="Ø"/>
            </a:pPr>
            <a:r>
              <a:rPr lang="en-IN" sz="2400" dirty="0">
                <a:latin typeface="Andalus" pitchFamily="18" charset="-78"/>
                <a:cs typeface="Andalus" pitchFamily="18" charset="-78"/>
              </a:rPr>
              <a:t>IGST under section 12 of  IGST Act</a:t>
            </a:r>
          </a:p>
          <a:p>
            <a:pPr marL="712788" indent="-357188" algn="just" defTabSz="1077913">
              <a:buSzPct val="75000"/>
              <a:buFont typeface="Wingdings" pitchFamily="2" charset="2"/>
              <a:buChar char="Ø"/>
            </a:pPr>
            <a:r>
              <a:rPr lang="en-IN" sz="2400" dirty="0">
                <a:latin typeface="Andalus" pitchFamily="18" charset="-78"/>
                <a:cs typeface="Andalus" pitchFamily="18" charset="-78"/>
              </a:rPr>
              <a:t>Tax charged on supply of goods and / or services  used or intended to be used </a:t>
            </a:r>
          </a:p>
          <a:p>
            <a:pPr marL="1112838" lvl="1" indent="-357188" algn="just" defTabSz="1077913">
              <a:buSzPct val="75000"/>
              <a:buFont typeface="Wingdings" charset="2"/>
              <a:buChar char="ü"/>
            </a:pPr>
            <a:r>
              <a:rPr lang="en-US" sz="2200" dirty="0">
                <a:latin typeface="Andalus" pitchFamily="18" charset="-78"/>
                <a:cs typeface="Andalus" pitchFamily="18" charset="-78"/>
              </a:rPr>
              <a:t>i</a:t>
            </a:r>
            <a:r>
              <a:rPr lang="en-IN" sz="2200" dirty="0">
                <a:latin typeface="Andalus" pitchFamily="18" charset="-78"/>
                <a:cs typeface="Andalus" pitchFamily="18" charset="-78"/>
              </a:rPr>
              <a:t>n the course of business</a:t>
            </a:r>
          </a:p>
          <a:p>
            <a:pPr marL="1112838" lvl="1" indent="-357188" algn="just" defTabSz="1077913">
              <a:buSzPct val="75000"/>
              <a:buFont typeface="Wingdings" charset="2"/>
              <a:buChar char="ü"/>
            </a:pPr>
            <a:r>
              <a:rPr lang="en-US" sz="2200" dirty="0">
                <a:latin typeface="Andalus" pitchFamily="18" charset="-78"/>
                <a:cs typeface="Andalus" pitchFamily="18" charset="-78"/>
              </a:rPr>
              <a:t>i</a:t>
            </a:r>
            <a:r>
              <a:rPr lang="en-IN" sz="2200" dirty="0">
                <a:latin typeface="Andalus" pitchFamily="18" charset="-78"/>
                <a:cs typeface="Andalus" pitchFamily="18" charset="-78"/>
              </a:rPr>
              <a:t>n furtherance of business</a:t>
            </a:r>
          </a:p>
          <a:p>
            <a:pPr marL="712788" indent="-357188" algn="just" defTabSz="1077913">
              <a:buSzPct val="75000"/>
              <a:buFont typeface="Wingdings" pitchFamily="2" charset="2"/>
              <a:buChar char="Ø"/>
            </a:pPr>
            <a:r>
              <a:rPr lang="en-IN" sz="2400" dirty="0">
                <a:latin typeface="Andalus" pitchFamily="18" charset="-78"/>
                <a:cs typeface="Andalus" pitchFamily="18" charset="-78"/>
              </a:rPr>
              <a:t>Includes tax paid on reverse charge basis under section </a:t>
            </a:r>
            <a:r>
              <a:rPr lang="en-IN" sz="2400" dirty="0" smtClean="0">
                <a:latin typeface="Andalus" pitchFamily="18" charset="-78"/>
                <a:cs typeface="Andalus" pitchFamily="18" charset="-78"/>
              </a:rPr>
              <a:t>9(3)and(4) </a:t>
            </a:r>
            <a:r>
              <a:rPr lang="en-IN" sz="2400" dirty="0">
                <a:latin typeface="Andalus" pitchFamily="18" charset="-78"/>
                <a:cs typeface="Andalus" pitchFamily="18" charset="-78"/>
              </a:rPr>
              <a:t>but does not include tax paid under Composition Levy.</a:t>
            </a:r>
          </a:p>
          <a:p>
            <a:pPr marL="714375" indent="0" algn="just" defTabSz="1077913">
              <a:buNone/>
            </a:pPr>
            <a:endParaRPr lang="en-IN" sz="1600" dirty="0"/>
          </a:p>
          <a:p>
            <a:pPr marL="1077913" indent="-363538" algn="just" defTabSz="1077913">
              <a:buFont typeface="Wingdings" pitchFamily="2" charset="2"/>
              <a:buChar char="Ø"/>
            </a:pPr>
            <a:endParaRPr lang="en-IN" sz="1600" dirty="0"/>
          </a:p>
          <a:p>
            <a:pPr marL="1077913" indent="-363538" algn="just" defTabSz="1077913">
              <a:buFont typeface="Wingdings" pitchFamily="2" charset="2"/>
              <a:buChar char="Ø"/>
            </a:pPr>
            <a:endParaRPr lang="en-IN" sz="1600" dirty="0"/>
          </a:p>
        </p:txBody>
      </p:sp>
      <p:sp>
        <p:nvSpPr>
          <p:cNvPr id="4" name="Slide Number Placeholder 3"/>
          <p:cNvSpPr>
            <a:spLocks noGrp="1"/>
          </p:cNvSpPr>
          <p:nvPr>
            <p:ph type="sldNum" sz="quarter" idx="12"/>
          </p:nvPr>
        </p:nvSpPr>
        <p:spPr/>
        <p:txBody>
          <a:bodyPr/>
          <a:lstStyle/>
          <a:p>
            <a:fld id="{CC0BBEAA-B4FC-41A2-85B6-9369FD4AE745}" type="slidenum">
              <a:rPr lang="en-GB" smtClean="0"/>
              <a:pPr/>
              <a:t>6</a:t>
            </a:fld>
            <a:endParaRPr lang="en-GB" dirty="0"/>
          </a:p>
        </p:txBody>
      </p:sp>
    </p:spTree>
    <p:extLst>
      <p:ext uri="{BB962C8B-B14F-4D97-AF65-F5344CB8AC3E}">
        <p14:creationId xmlns:p14="http://schemas.microsoft.com/office/powerpoint/2010/main" val="933498728"/>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188640"/>
            <a:ext cx="8435280" cy="868362"/>
          </a:xfrm>
        </p:spPr>
        <p:txBody>
          <a:bodyPr>
            <a:normAutofit/>
          </a:bodyPr>
          <a:lstStyle/>
          <a:p>
            <a:r>
              <a:rPr lang="is-IS" sz="3600" dirty="0">
                <a:latin typeface="Andalus" pitchFamily="18" charset="-78"/>
                <a:cs typeface="Andalus" pitchFamily="18" charset="-78"/>
              </a:rPr>
              <a:t>…</a:t>
            </a:r>
            <a:r>
              <a:rPr lang="is-IS" sz="3600" b="1" dirty="0">
                <a:latin typeface="Andalus" pitchFamily="18" charset="-78"/>
                <a:cs typeface="Andalus" pitchFamily="18" charset="-78"/>
              </a:rPr>
              <a:t>.</a:t>
            </a:r>
            <a:r>
              <a:rPr lang="en-IN" sz="3600" b="1" dirty="0">
                <a:latin typeface="Andalus" pitchFamily="18" charset="-78"/>
                <a:cs typeface="Andalus" pitchFamily="18" charset="-78"/>
              </a:rPr>
              <a:t>INPUT TAX CREDIT: CONCEPTS</a:t>
            </a:r>
            <a:r>
              <a:rPr lang="is-IS" sz="3600" b="1" dirty="0">
                <a:latin typeface="Andalus" pitchFamily="18" charset="-78"/>
                <a:cs typeface="Andalus" pitchFamily="18" charset="-78"/>
              </a:rPr>
              <a:t>….</a:t>
            </a:r>
            <a:endParaRPr lang="en-IN" sz="3600" b="1" dirty="0">
              <a:latin typeface="Andalus" pitchFamily="18" charset="-78"/>
              <a:cs typeface="Andalus" pitchFamily="18" charset="-78"/>
            </a:endParaRPr>
          </a:p>
        </p:txBody>
      </p:sp>
      <p:sp>
        <p:nvSpPr>
          <p:cNvPr id="3" name="Content Placeholder 2"/>
          <p:cNvSpPr>
            <a:spLocks noGrp="1"/>
          </p:cNvSpPr>
          <p:nvPr>
            <p:ph idx="1"/>
          </p:nvPr>
        </p:nvSpPr>
        <p:spPr>
          <a:xfrm>
            <a:off x="428596" y="1340768"/>
            <a:ext cx="7715304" cy="5517232"/>
          </a:xfrm>
        </p:spPr>
        <p:txBody>
          <a:bodyPr>
            <a:noAutofit/>
          </a:bodyPr>
          <a:lstStyle/>
          <a:p>
            <a:pPr marL="355600" indent="-355600" algn="just">
              <a:buSzPct val="75000"/>
              <a:buFont typeface="Wingdings" pitchFamily="2" charset="2"/>
              <a:buChar char="q"/>
            </a:pPr>
            <a:r>
              <a:rPr lang="en-IN" sz="2400" b="1" dirty="0">
                <a:latin typeface="Andalus" pitchFamily="18" charset="-78"/>
                <a:cs typeface="Andalus" pitchFamily="18" charset="-78"/>
              </a:rPr>
              <a:t>Input</a:t>
            </a:r>
            <a:r>
              <a:rPr lang="en-IN" sz="2400" dirty="0">
                <a:latin typeface="Andalus" pitchFamily="18" charset="-78"/>
                <a:cs typeface="Andalus" pitchFamily="18" charset="-78"/>
              </a:rPr>
              <a:t> means - section 2 (59):</a:t>
            </a:r>
          </a:p>
          <a:p>
            <a:pPr marL="712788" indent="-357188" algn="just" defTabSz="1077913">
              <a:buSzPct val="75000"/>
              <a:buFont typeface="Wingdings" pitchFamily="2" charset="2"/>
              <a:buChar char="Ø"/>
            </a:pPr>
            <a:r>
              <a:rPr lang="en-IN" sz="2200" dirty="0">
                <a:latin typeface="Andalus" pitchFamily="18" charset="-78"/>
                <a:cs typeface="Andalus" pitchFamily="18" charset="-78"/>
              </a:rPr>
              <a:t>any goods (subject to certain exceptions) other than capital goods</a:t>
            </a:r>
          </a:p>
          <a:p>
            <a:pPr marL="712788" indent="-357188" algn="just" defTabSz="1077913">
              <a:buSzPct val="75000"/>
              <a:buFont typeface="Wingdings" pitchFamily="2" charset="2"/>
              <a:buChar char="Ø"/>
            </a:pPr>
            <a:r>
              <a:rPr lang="en-IN" sz="2200" dirty="0">
                <a:latin typeface="Andalus" pitchFamily="18" charset="-78"/>
                <a:cs typeface="Andalus" pitchFamily="18" charset="-78"/>
              </a:rPr>
              <a:t>used or intended to be used by supplier</a:t>
            </a:r>
          </a:p>
          <a:p>
            <a:pPr marL="712788" indent="-357188" algn="just" defTabSz="1077913">
              <a:buSzPct val="75000"/>
              <a:buFont typeface="Wingdings" pitchFamily="2" charset="2"/>
              <a:buChar char="Ø"/>
            </a:pPr>
            <a:r>
              <a:rPr lang="en-IN" sz="2200" dirty="0">
                <a:latin typeface="Andalus" pitchFamily="18" charset="-78"/>
                <a:cs typeface="Andalus" pitchFamily="18" charset="-78"/>
              </a:rPr>
              <a:t>in the course or furtherance of business </a:t>
            </a:r>
          </a:p>
          <a:p>
            <a:pPr marL="712788" indent="-357188" algn="just" defTabSz="1077913">
              <a:buSzPct val="75000"/>
              <a:buFont typeface="Wingdings" pitchFamily="2" charset="2"/>
              <a:buChar char="Ø"/>
            </a:pPr>
            <a:r>
              <a:rPr lang="en-IN" sz="2400" dirty="0">
                <a:latin typeface="Andalus" pitchFamily="18" charset="-78"/>
                <a:cs typeface="Andalus" pitchFamily="18" charset="-78"/>
              </a:rPr>
              <a:t>subject to exceptions under Section 17(5)</a:t>
            </a:r>
          </a:p>
          <a:p>
            <a:pPr marL="355600" indent="-355600" algn="just" defTabSz="1077913">
              <a:buSzPct val="75000"/>
              <a:buFont typeface="Wingdings" pitchFamily="2" charset="2"/>
              <a:buChar char="q"/>
            </a:pPr>
            <a:r>
              <a:rPr lang="en-IN" sz="2400" b="1" dirty="0">
                <a:latin typeface="Andalus" pitchFamily="18" charset="-78"/>
                <a:cs typeface="Andalus" pitchFamily="18" charset="-78"/>
              </a:rPr>
              <a:t>Capital goods </a:t>
            </a:r>
            <a:r>
              <a:rPr lang="en-IN" sz="2400" dirty="0">
                <a:latin typeface="Andalus" pitchFamily="18" charset="-78"/>
                <a:cs typeface="Andalus" pitchFamily="18" charset="-78"/>
              </a:rPr>
              <a:t>specified in </a:t>
            </a:r>
            <a:r>
              <a:rPr lang="en-IN" sz="2400" dirty="0">
                <a:latin typeface="Andalus" pitchFamily="18" charset="-78"/>
                <a:cs typeface="Andalus" pitchFamily="18" charset="-78"/>
                <a:hlinkClick r:id="" action="ppaction://noaction"/>
              </a:rPr>
              <a:t>section 2 (19)</a:t>
            </a:r>
            <a:r>
              <a:rPr lang="en-IN" sz="2400" dirty="0">
                <a:latin typeface="Andalus" pitchFamily="18" charset="-78"/>
                <a:cs typeface="Andalus" pitchFamily="18" charset="-78"/>
              </a:rPr>
              <a:t>-subject to exceptions under Section 17(5)</a:t>
            </a:r>
          </a:p>
          <a:p>
            <a:pPr marL="355600" indent="-355600" algn="just" defTabSz="1077913">
              <a:buSzPct val="75000"/>
              <a:buFont typeface="Wingdings" pitchFamily="2" charset="2"/>
              <a:buChar char="q"/>
            </a:pPr>
            <a:r>
              <a:rPr lang="en-IN" sz="2400" b="1" dirty="0">
                <a:latin typeface="Andalus" pitchFamily="18" charset="-78"/>
                <a:cs typeface="Andalus" pitchFamily="18" charset="-78"/>
              </a:rPr>
              <a:t>Input services </a:t>
            </a:r>
            <a:r>
              <a:rPr lang="en-IN" sz="2400" dirty="0">
                <a:latin typeface="Andalus" pitchFamily="18" charset="-78"/>
                <a:cs typeface="Andalus" pitchFamily="18" charset="-78"/>
              </a:rPr>
              <a:t>means - section 2 (60):</a:t>
            </a:r>
          </a:p>
          <a:p>
            <a:pPr marL="709613" indent="-363538" algn="just" defTabSz="1077913">
              <a:buSzPct val="75000"/>
              <a:buFont typeface="Wingdings" pitchFamily="2" charset="2"/>
              <a:buChar char="Ø"/>
            </a:pPr>
            <a:r>
              <a:rPr lang="en-IN" sz="2200" dirty="0">
                <a:latin typeface="Andalus" pitchFamily="18" charset="-78"/>
                <a:cs typeface="Andalus" pitchFamily="18" charset="-78"/>
              </a:rPr>
              <a:t>any services (subject to certain exceptions)</a:t>
            </a:r>
          </a:p>
          <a:p>
            <a:pPr marL="709613" indent="-363538" algn="just" defTabSz="1077913">
              <a:buSzPct val="75000"/>
              <a:buFont typeface="Wingdings" pitchFamily="2" charset="2"/>
              <a:buChar char="Ø"/>
            </a:pPr>
            <a:r>
              <a:rPr lang="en-IN" sz="2200" dirty="0">
                <a:latin typeface="Andalus" pitchFamily="18" charset="-78"/>
                <a:cs typeface="Andalus" pitchFamily="18" charset="-78"/>
              </a:rPr>
              <a:t>used or intended to be used by supplier</a:t>
            </a:r>
          </a:p>
          <a:p>
            <a:pPr marL="709613" indent="-363538" algn="just" defTabSz="1077913">
              <a:buSzPct val="75000"/>
              <a:buFont typeface="Wingdings" pitchFamily="2" charset="2"/>
              <a:buChar char="Ø"/>
            </a:pPr>
            <a:r>
              <a:rPr lang="en-IN" sz="2200" dirty="0">
                <a:latin typeface="Andalus" pitchFamily="18" charset="-78"/>
                <a:cs typeface="Andalus" pitchFamily="18" charset="-78"/>
              </a:rPr>
              <a:t>in the course or furtherance of business </a:t>
            </a:r>
          </a:p>
          <a:p>
            <a:pPr marL="709613" indent="-363538" algn="just" defTabSz="1077913">
              <a:buSzPct val="75000"/>
              <a:buFont typeface="Wingdings" pitchFamily="2" charset="2"/>
              <a:buChar char="Ø"/>
            </a:pPr>
            <a:r>
              <a:rPr lang="en-IN" sz="2400" dirty="0">
                <a:latin typeface="Andalus" pitchFamily="18" charset="-78"/>
                <a:cs typeface="Andalus" pitchFamily="18" charset="-78"/>
              </a:rPr>
              <a:t>subject to exceptions under Section 17(5)</a:t>
            </a:r>
            <a:endParaRPr lang="en-IN" sz="2400" dirty="0">
              <a:solidFill>
                <a:srgbClr val="FFFF00"/>
              </a:solidFill>
              <a:latin typeface="Andalus" pitchFamily="18" charset="-78"/>
              <a:cs typeface="Andalus" pitchFamily="18" charset="-78"/>
            </a:endParaRPr>
          </a:p>
          <a:p>
            <a:pPr marL="714375" indent="0" algn="just" defTabSz="1077913">
              <a:buNone/>
            </a:pPr>
            <a:endParaRPr lang="en-IN" sz="1600" dirty="0"/>
          </a:p>
        </p:txBody>
      </p:sp>
      <p:sp>
        <p:nvSpPr>
          <p:cNvPr id="4" name="Slide Number Placeholder 3"/>
          <p:cNvSpPr>
            <a:spLocks noGrp="1"/>
          </p:cNvSpPr>
          <p:nvPr>
            <p:ph type="sldNum" sz="quarter" idx="12"/>
          </p:nvPr>
        </p:nvSpPr>
        <p:spPr/>
        <p:txBody>
          <a:bodyPr/>
          <a:lstStyle/>
          <a:p>
            <a:fld id="{CC0BBEAA-B4FC-41A2-85B6-9369FD4AE745}" type="slidenum">
              <a:rPr lang="en-GB" smtClean="0"/>
              <a:pPr/>
              <a:t>7</a:t>
            </a:fld>
            <a:endParaRPr lang="en-GB" dirty="0"/>
          </a:p>
        </p:txBody>
      </p:sp>
    </p:spTree>
    <p:extLst>
      <p:ext uri="{BB962C8B-B14F-4D97-AF65-F5344CB8AC3E}">
        <p14:creationId xmlns:p14="http://schemas.microsoft.com/office/powerpoint/2010/main" val="3702364382"/>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851" y="188640"/>
            <a:ext cx="8435280" cy="868362"/>
          </a:xfrm>
        </p:spPr>
        <p:txBody>
          <a:bodyPr>
            <a:normAutofit/>
          </a:bodyPr>
          <a:lstStyle/>
          <a:p>
            <a:r>
              <a:rPr lang="is-IS" sz="3600" b="1" dirty="0">
                <a:latin typeface="Andalus" pitchFamily="18" charset="-78"/>
                <a:cs typeface="Andalus" pitchFamily="18" charset="-78"/>
              </a:rPr>
              <a:t>….</a:t>
            </a:r>
            <a:r>
              <a:rPr lang="en-IN" sz="3400" b="1" dirty="0">
                <a:latin typeface="Andalus" pitchFamily="18" charset="-78"/>
                <a:cs typeface="Andalus" pitchFamily="18" charset="-78"/>
              </a:rPr>
              <a:t>INPUT TAX CREDIT: CONCEPTS</a:t>
            </a:r>
            <a:r>
              <a:rPr lang="is-IS" sz="3600" b="1" dirty="0">
                <a:latin typeface="Andalus" pitchFamily="18" charset="-78"/>
                <a:cs typeface="Andalus" pitchFamily="18" charset="-78"/>
              </a:rPr>
              <a:t>….</a:t>
            </a:r>
            <a:endParaRPr lang="en-IN" sz="3600" b="1" dirty="0">
              <a:latin typeface="Andalus" pitchFamily="18" charset="-78"/>
              <a:cs typeface="Andalus" pitchFamily="18" charset="-78"/>
            </a:endParaRPr>
          </a:p>
        </p:txBody>
      </p:sp>
      <p:sp>
        <p:nvSpPr>
          <p:cNvPr id="3" name="Content Placeholder 2"/>
          <p:cNvSpPr>
            <a:spLocks noGrp="1"/>
          </p:cNvSpPr>
          <p:nvPr>
            <p:ph idx="1"/>
          </p:nvPr>
        </p:nvSpPr>
        <p:spPr>
          <a:xfrm>
            <a:off x="428596" y="1340768"/>
            <a:ext cx="7715304" cy="5517232"/>
          </a:xfrm>
        </p:spPr>
        <p:txBody>
          <a:bodyPr>
            <a:noAutofit/>
          </a:bodyPr>
          <a:lstStyle/>
          <a:p>
            <a:pPr marL="355600" indent="-355600" algn="just">
              <a:buSzPct val="75000"/>
              <a:buFont typeface="Wingdings" pitchFamily="2" charset="2"/>
              <a:buChar char="q"/>
            </a:pPr>
            <a:r>
              <a:rPr lang="en-IN" sz="2200" b="1" dirty="0">
                <a:latin typeface="Andalus" pitchFamily="18" charset="-78"/>
                <a:cs typeface="Andalus" pitchFamily="18" charset="-78"/>
              </a:rPr>
              <a:t>Electronic credit ledger </a:t>
            </a:r>
            <a:r>
              <a:rPr lang="en-IN" sz="2200" dirty="0">
                <a:latin typeface="Andalus" pitchFamily="18" charset="-78"/>
                <a:cs typeface="Andalus" pitchFamily="18" charset="-78"/>
              </a:rPr>
              <a:t>means ITC ledger in electronic form maintained at GSTN - section 2 (46)</a:t>
            </a:r>
          </a:p>
          <a:p>
            <a:pPr marL="355600" indent="-355600" algn="just">
              <a:buSzPct val="75000"/>
              <a:buFont typeface="Wingdings" pitchFamily="2" charset="2"/>
              <a:buChar char="q"/>
            </a:pPr>
            <a:r>
              <a:rPr lang="en-IN" sz="2200" b="1" dirty="0">
                <a:latin typeface="Andalus" pitchFamily="18" charset="-78"/>
                <a:cs typeface="Andalus" pitchFamily="18" charset="-78"/>
              </a:rPr>
              <a:t>Inward supply </a:t>
            </a:r>
            <a:r>
              <a:rPr lang="en-IN" sz="2200" dirty="0">
                <a:latin typeface="Andalus" pitchFamily="18" charset="-78"/>
                <a:cs typeface="Andalus" pitchFamily="18" charset="-78"/>
              </a:rPr>
              <a:t>means receipt of goods and / or services whether by purchase, acquisition or any other means and whether or not for consideration </a:t>
            </a:r>
            <a:r>
              <a:rPr lang="en-US" sz="2200" dirty="0">
                <a:latin typeface="Andalus" pitchFamily="18" charset="-78"/>
                <a:cs typeface="Andalus" pitchFamily="18" charset="-78"/>
              </a:rPr>
              <a:t>–</a:t>
            </a:r>
            <a:r>
              <a:rPr lang="en-IN" sz="2200" dirty="0">
                <a:latin typeface="Andalus" pitchFamily="18" charset="-78"/>
                <a:cs typeface="Andalus" pitchFamily="18" charset="-78"/>
              </a:rPr>
              <a:t> section 2 (67)</a:t>
            </a:r>
          </a:p>
          <a:p>
            <a:pPr marL="355600" indent="-355600" algn="just">
              <a:buSzPct val="75000"/>
              <a:buFont typeface="Wingdings" pitchFamily="2" charset="2"/>
              <a:buChar char="q"/>
            </a:pPr>
            <a:r>
              <a:rPr lang="en-IN" sz="2200" b="1" dirty="0">
                <a:latin typeface="Andalus" pitchFamily="18" charset="-78"/>
                <a:cs typeface="Andalus" pitchFamily="18" charset="-78"/>
              </a:rPr>
              <a:t>Output tax </a:t>
            </a:r>
            <a:r>
              <a:rPr lang="en-IN" sz="2200" dirty="0">
                <a:latin typeface="Andalus" pitchFamily="18" charset="-78"/>
                <a:cs typeface="Andalus" pitchFamily="18" charset="-78"/>
              </a:rPr>
              <a:t>means CGST / SGST/ IGST/UTGST chargeable on taxable supply of goods and / or services made by him or by his agent and </a:t>
            </a:r>
            <a:r>
              <a:rPr lang="en-IN" sz="2200" b="1" dirty="0">
                <a:latin typeface="Andalus" pitchFamily="18" charset="-78"/>
                <a:cs typeface="Andalus" pitchFamily="18" charset="-78"/>
              </a:rPr>
              <a:t>excludes tax payable on reverse charge </a:t>
            </a:r>
            <a:r>
              <a:rPr lang="en-IN" sz="2200" dirty="0">
                <a:latin typeface="Andalus" pitchFamily="18" charset="-78"/>
                <a:cs typeface="Andalus" pitchFamily="18" charset="-78"/>
              </a:rPr>
              <a:t>basis </a:t>
            </a:r>
            <a:r>
              <a:rPr lang="en-US" sz="2200" dirty="0">
                <a:latin typeface="Andalus" pitchFamily="18" charset="-78"/>
                <a:cs typeface="Andalus" pitchFamily="18" charset="-78"/>
              </a:rPr>
              <a:t>–</a:t>
            </a:r>
            <a:r>
              <a:rPr lang="en-IN" sz="2200" dirty="0">
                <a:latin typeface="Andalus" pitchFamily="18" charset="-78"/>
                <a:cs typeface="Andalus" pitchFamily="18" charset="-78"/>
              </a:rPr>
              <a:t> section 2 (82) </a:t>
            </a:r>
          </a:p>
          <a:p>
            <a:pPr marL="355600" indent="-355600" algn="just">
              <a:buSzPct val="75000"/>
              <a:buFont typeface="Wingdings" pitchFamily="2" charset="2"/>
              <a:buChar char="q"/>
            </a:pPr>
            <a:r>
              <a:rPr lang="en-IN" sz="2200" b="1" dirty="0">
                <a:latin typeface="Andalus" pitchFamily="18" charset="-78"/>
                <a:cs typeface="Andalus" pitchFamily="18" charset="-78"/>
              </a:rPr>
              <a:t>Outward supply </a:t>
            </a:r>
            <a:r>
              <a:rPr lang="en-IN" sz="2200" dirty="0">
                <a:latin typeface="Andalus" pitchFamily="18" charset="-78"/>
                <a:cs typeface="Andalus" pitchFamily="18" charset="-78"/>
              </a:rPr>
              <a:t>means supply of goods and / or services whether by sale, transfer, barter, exchange, licence, rental, lease or disposal made or agreed to be made in the course or furtherance of business </a:t>
            </a:r>
            <a:r>
              <a:rPr lang="en-IN" sz="2200" b="1" dirty="0">
                <a:latin typeface="Andalus" pitchFamily="18" charset="-78"/>
                <a:cs typeface="Andalus" pitchFamily="18" charset="-78"/>
              </a:rPr>
              <a:t>except</a:t>
            </a:r>
            <a:r>
              <a:rPr lang="en-IN" sz="2200" dirty="0">
                <a:latin typeface="Andalus" pitchFamily="18" charset="-78"/>
                <a:cs typeface="Andalus" pitchFamily="18" charset="-78"/>
              </a:rPr>
              <a:t> </a:t>
            </a:r>
            <a:r>
              <a:rPr lang="en-IN" sz="2200" b="1" dirty="0">
                <a:latin typeface="Andalus" pitchFamily="18" charset="-78"/>
                <a:cs typeface="Andalus" pitchFamily="18" charset="-78"/>
              </a:rPr>
              <a:t>such supplies where tax is payable on reverse charge basis </a:t>
            </a:r>
            <a:r>
              <a:rPr lang="en-US" sz="2200" dirty="0">
                <a:latin typeface="Andalus" pitchFamily="18" charset="-78"/>
                <a:cs typeface="Andalus" pitchFamily="18" charset="-78"/>
              </a:rPr>
              <a:t>–</a:t>
            </a:r>
            <a:r>
              <a:rPr lang="en-IN" sz="2200" dirty="0">
                <a:latin typeface="Andalus" pitchFamily="18" charset="-78"/>
                <a:cs typeface="Andalus" pitchFamily="18" charset="-78"/>
              </a:rPr>
              <a:t> section 2 (83) </a:t>
            </a:r>
          </a:p>
          <a:p>
            <a:pPr marL="355600" indent="-355600" algn="just">
              <a:buSzPct val="75000"/>
              <a:buFont typeface="Wingdings" pitchFamily="2" charset="2"/>
              <a:buChar char="q"/>
            </a:pPr>
            <a:endParaRPr lang="en-IN" sz="2400" dirty="0">
              <a:latin typeface="Andalus" pitchFamily="18" charset="-78"/>
              <a:cs typeface="Andalus" pitchFamily="18" charset="-78"/>
            </a:endParaRPr>
          </a:p>
          <a:p>
            <a:pPr marL="714375" indent="0" algn="just" defTabSz="1077913">
              <a:buNone/>
            </a:pPr>
            <a:endParaRPr lang="en-IN" sz="1600" dirty="0"/>
          </a:p>
        </p:txBody>
      </p:sp>
      <p:sp>
        <p:nvSpPr>
          <p:cNvPr id="4" name="Slide Number Placeholder 3"/>
          <p:cNvSpPr>
            <a:spLocks noGrp="1"/>
          </p:cNvSpPr>
          <p:nvPr>
            <p:ph type="sldNum" sz="quarter" idx="12"/>
          </p:nvPr>
        </p:nvSpPr>
        <p:spPr/>
        <p:txBody>
          <a:bodyPr/>
          <a:lstStyle/>
          <a:p>
            <a:fld id="{CC0BBEAA-B4FC-41A2-85B6-9369FD4AE745}" type="slidenum">
              <a:rPr lang="en-GB" smtClean="0"/>
              <a:pPr/>
              <a:t>8</a:t>
            </a:fld>
            <a:endParaRPr lang="en-GB" dirty="0"/>
          </a:p>
        </p:txBody>
      </p:sp>
    </p:spTree>
    <p:extLst>
      <p:ext uri="{BB962C8B-B14F-4D97-AF65-F5344CB8AC3E}">
        <p14:creationId xmlns:p14="http://schemas.microsoft.com/office/powerpoint/2010/main" val="241849724"/>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436" y="188640"/>
            <a:ext cx="8435280" cy="868362"/>
          </a:xfrm>
        </p:spPr>
        <p:txBody>
          <a:bodyPr>
            <a:normAutofit/>
          </a:bodyPr>
          <a:lstStyle/>
          <a:p>
            <a:r>
              <a:rPr lang="is-IS" sz="3600" b="1" dirty="0">
                <a:latin typeface="Andalus" pitchFamily="18" charset="-78"/>
                <a:cs typeface="Andalus" pitchFamily="18" charset="-78"/>
              </a:rPr>
              <a:t>….</a:t>
            </a:r>
            <a:r>
              <a:rPr lang="en-IN" sz="3600" b="1" dirty="0">
                <a:latin typeface="Andalus" pitchFamily="18" charset="-78"/>
                <a:cs typeface="Andalus" pitchFamily="18" charset="-78"/>
              </a:rPr>
              <a:t>INPUT TAX CREDIT: CONCEPTS</a:t>
            </a:r>
          </a:p>
        </p:txBody>
      </p:sp>
      <p:sp>
        <p:nvSpPr>
          <p:cNvPr id="3" name="Content Placeholder 2"/>
          <p:cNvSpPr>
            <a:spLocks noGrp="1"/>
          </p:cNvSpPr>
          <p:nvPr>
            <p:ph idx="1"/>
          </p:nvPr>
        </p:nvSpPr>
        <p:spPr>
          <a:xfrm>
            <a:off x="428596" y="1340768"/>
            <a:ext cx="7643866" cy="5517232"/>
          </a:xfrm>
        </p:spPr>
        <p:txBody>
          <a:bodyPr>
            <a:noAutofit/>
          </a:bodyPr>
          <a:lstStyle/>
          <a:p>
            <a:pPr marL="355600" indent="-355600" algn="just">
              <a:spcAft>
                <a:spcPts val="600"/>
              </a:spcAft>
              <a:buSzPct val="75000"/>
              <a:buFont typeface="Wingdings" pitchFamily="2" charset="2"/>
              <a:buChar char="q"/>
            </a:pPr>
            <a:r>
              <a:rPr lang="en-IN" sz="2200" b="1" dirty="0">
                <a:latin typeface="Andalus" pitchFamily="18" charset="-78"/>
                <a:cs typeface="Andalus" pitchFamily="18" charset="-78"/>
              </a:rPr>
              <a:t>Place of Business </a:t>
            </a:r>
            <a:r>
              <a:rPr lang="en-IN" sz="2200" dirty="0">
                <a:latin typeface="Andalus" pitchFamily="18" charset="-78"/>
                <a:cs typeface="Andalus" pitchFamily="18" charset="-78"/>
              </a:rPr>
              <a:t>includes a place from where the business is ordinarily carried on and includes a warehouse, a godown or any other place where a taxable person stores his goods, provides or receives goods and / or services or where he maintains his books of accounts or where he is engaged in business through an agent - section 2 (85)</a:t>
            </a:r>
          </a:p>
          <a:p>
            <a:pPr marL="355600" indent="-355600" algn="just">
              <a:spcAft>
                <a:spcPts val="600"/>
              </a:spcAft>
              <a:buSzPct val="75000"/>
              <a:buFont typeface="Wingdings" pitchFamily="2" charset="2"/>
              <a:buChar char="q"/>
            </a:pPr>
            <a:r>
              <a:rPr lang="en-IN" sz="2200" b="1" dirty="0">
                <a:latin typeface="Andalus" pitchFamily="18" charset="-78"/>
                <a:cs typeface="Andalus" pitchFamily="18" charset="-78"/>
              </a:rPr>
              <a:t>Reverse charge </a:t>
            </a:r>
            <a:r>
              <a:rPr lang="en-IN" sz="2200" dirty="0">
                <a:latin typeface="Andalus" pitchFamily="18" charset="-78"/>
                <a:cs typeface="Andalus" pitchFamily="18" charset="-78"/>
              </a:rPr>
              <a:t>means the liability to pay tax by the recipient instead of the supplier in respect of such categories of supplies as notified under </a:t>
            </a:r>
            <a:r>
              <a:rPr lang="en-IN" sz="2200" dirty="0" smtClean="0">
                <a:latin typeface="Andalus" pitchFamily="18" charset="-78"/>
                <a:cs typeface="Andalus" pitchFamily="18" charset="-78"/>
              </a:rPr>
              <a:t>sec </a:t>
            </a:r>
            <a:r>
              <a:rPr lang="en-IN" sz="2200" dirty="0">
                <a:latin typeface="Andalus" pitchFamily="18" charset="-78"/>
                <a:cs typeface="Andalus" pitchFamily="18" charset="-78"/>
              </a:rPr>
              <a:t>9(3</a:t>
            </a:r>
            <a:r>
              <a:rPr lang="en-IN" sz="2200" dirty="0" smtClean="0">
                <a:latin typeface="Andalus" pitchFamily="18" charset="-78"/>
                <a:cs typeface="Andalus" pitchFamily="18" charset="-78"/>
              </a:rPr>
              <a:t>) and 9(4) of CGST Act and Sec and Sec 5(3) and(4) of IGST Act </a:t>
            </a:r>
            <a:r>
              <a:rPr lang="en-US" sz="2200" dirty="0">
                <a:latin typeface="Andalus" pitchFamily="18" charset="-78"/>
                <a:cs typeface="Andalus" pitchFamily="18" charset="-78"/>
              </a:rPr>
              <a:t>–</a:t>
            </a:r>
            <a:r>
              <a:rPr lang="en-IN" sz="2200" dirty="0">
                <a:latin typeface="Andalus" pitchFamily="18" charset="-78"/>
                <a:cs typeface="Andalus" pitchFamily="18" charset="-78"/>
              </a:rPr>
              <a:t> section 2 (98)</a:t>
            </a:r>
          </a:p>
          <a:p>
            <a:pPr marL="355600" indent="-355600" algn="just">
              <a:spcAft>
                <a:spcPts val="600"/>
              </a:spcAft>
              <a:buSzPct val="75000"/>
              <a:buFont typeface="Wingdings" pitchFamily="2" charset="2"/>
              <a:buChar char="q"/>
            </a:pPr>
            <a:r>
              <a:rPr lang="en-IN" sz="2200" b="1" dirty="0">
                <a:latin typeface="Andalus" pitchFamily="18" charset="-78"/>
                <a:cs typeface="Andalus" pitchFamily="18" charset="-78"/>
              </a:rPr>
              <a:t>Supply </a:t>
            </a:r>
            <a:r>
              <a:rPr lang="en-IN" sz="2200" dirty="0">
                <a:latin typeface="Andalus" pitchFamily="18" charset="-78"/>
                <a:cs typeface="Andalus" pitchFamily="18" charset="-78"/>
              </a:rPr>
              <a:t>means the supply as per section 7 </a:t>
            </a:r>
            <a:r>
              <a:rPr lang="en-US" sz="2200" dirty="0">
                <a:latin typeface="Andalus" pitchFamily="18" charset="-78"/>
                <a:cs typeface="Andalus" pitchFamily="18" charset="-78"/>
              </a:rPr>
              <a:t>–</a:t>
            </a:r>
            <a:r>
              <a:rPr lang="en-IN" sz="2200" dirty="0">
                <a:latin typeface="Andalus" pitchFamily="18" charset="-78"/>
                <a:cs typeface="Andalus" pitchFamily="18" charset="-78"/>
              </a:rPr>
              <a:t> </a:t>
            </a:r>
          </a:p>
          <a:p>
            <a:pPr marL="355600" indent="-355600" algn="just">
              <a:spcAft>
                <a:spcPts val="600"/>
              </a:spcAft>
              <a:buSzPct val="75000"/>
              <a:buFont typeface="Wingdings" pitchFamily="2" charset="2"/>
              <a:buChar char="q"/>
            </a:pPr>
            <a:r>
              <a:rPr lang="en-IN" sz="2200" b="1" dirty="0">
                <a:latin typeface="Andalus" pitchFamily="18" charset="-78"/>
                <a:cs typeface="Andalus" pitchFamily="18" charset="-78"/>
              </a:rPr>
              <a:t>Valid return </a:t>
            </a:r>
            <a:r>
              <a:rPr lang="en-IN" sz="2200" dirty="0">
                <a:latin typeface="Andalus" pitchFamily="18" charset="-78"/>
                <a:cs typeface="Andalus" pitchFamily="18" charset="-78"/>
              </a:rPr>
              <a:t>means return filed with payment of full tax as self assessed as per the said return </a:t>
            </a:r>
            <a:r>
              <a:rPr lang="en-US" sz="2200" dirty="0">
                <a:latin typeface="Andalus" pitchFamily="18" charset="-78"/>
                <a:cs typeface="Andalus" pitchFamily="18" charset="-78"/>
              </a:rPr>
              <a:t>– </a:t>
            </a:r>
            <a:r>
              <a:rPr lang="en-IN" sz="2200" dirty="0">
                <a:latin typeface="Andalus" pitchFamily="18" charset="-78"/>
                <a:cs typeface="Andalus" pitchFamily="18" charset="-78"/>
              </a:rPr>
              <a:t>section 2 (117) r/w section 39</a:t>
            </a:r>
            <a:endParaRPr lang="en-IN" sz="2200" b="1" dirty="0">
              <a:latin typeface="Andalus" pitchFamily="18" charset="-78"/>
              <a:cs typeface="Andalus" pitchFamily="18" charset="-78"/>
            </a:endParaRPr>
          </a:p>
          <a:p>
            <a:pPr marL="355600" indent="-355600" algn="just">
              <a:buSzPct val="75000"/>
              <a:buFont typeface="Wingdings" pitchFamily="2" charset="2"/>
              <a:buChar char="q"/>
            </a:pPr>
            <a:endParaRPr lang="en-IN" sz="2400" dirty="0">
              <a:latin typeface="Andalus" pitchFamily="18" charset="-78"/>
              <a:cs typeface="Andalus" pitchFamily="18" charset="-78"/>
            </a:endParaRPr>
          </a:p>
          <a:p>
            <a:pPr marL="714375" indent="0" algn="just" defTabSz="1077913">
              <a:buNone/>
            </a:pPr>
            <a:endParaRPr lang="en-IN" sz="1600" dirty="0"/>
          </a:p>
        </p:txBody>
      </p:sp>
      <p:sp>
        <p:nvSpPr>
          <p:cNvPr id="4" name="Slide Number Placeholder 3"/>
          <p:cNvSpPr>
            <a:spLocks noGrp="1"/>
          </p:cNvSpPr>
          <p:nvPr>
            <p:ph type="sldNum" sz="quarter" idx="12"/>
          </p:nvPr>
        </p:nvSpPr>
        <p:spPr/>
        <p:txBody>
          <a:bodyPr/>
          <a:lstStyle/>
          <a:p>
            <a:fld id="{CC0BBEAA-B4FC-41A2-85B6-9369FD4AE745}" type="slidenum">
              <a:rPr lang="en-GB" smtClean="0"/>
              <a:pPr/>
              <a:t>9</a:t>
            </a:fld>
            <a:endParaRPr lang="en-GB" dirty="0"/>
          </a:p>
        </p:txBody>
      </p:sp>
    </p:spTree>
    <p:extLst>
      <p:ext uri="{BB962C8B-B14F-4D97-AF65-F5344CB8AC3E}">
        <p14:creationId xmlns:p14="http://schemas.microsoft.com/office/powerpoint/2010/main" val="2013396670"/>
      </p:ext>
    </p:extLst>
  </p:cSld>
  <p:clrMapOvr>
    <a:masterClrMapping/>
  </p:clrMapOvr>
  <p:transition/>
</p:sld>
</file>

<file path=ppt/theme/_rels/theme2.xml.rels><?xml version="1.0" encoding="UTF-8" standalone="yes"?>
<Relationships xmlns="http://schemas.openxmlformats.org/package/2006/relationships"><Relationship Id="rId1" Type="http://schemas.openxmlformats.org/officeDocument/2006/relationships/image" Target="../media/image2.jpeg"/></Relationships>
</file>

<file path=ppt/theme/theme1.xml><?xml version="1.0" encoding="utf-8"?>
<a:theme xmlns:a="http://schemas.openxmlformats.org/drawingml/2006/main" name="5_Default Design">
  <a:themeElements>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Smar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C00000"/>
        </a:solidFill>
        <a:ln w="9525" cap="flat" cmpd="sng" algn="ctr">
          <a:solidFill>
            <a:srgbClr val="C00000"/>
          </a:solidFill>
          <a:prstDash val="solid"/>
          <a:round/>
          <a:headEnd type="none" w="med" len="med"/>
          <a:tailEnd type="none" w="med" len="med"/>
        </a:ln>
        <a:effectLst/>
      </a:spPr>
      <a:bodyPr vert="horz" wrap="squar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solidFill>
          <a:srgbClr val="C00000"/>
        </a:solidFill>
        <a:ln w="9525" cap="flat" cmpd="sng" algn="ctr">
          <a:solidFill>
            <a:srgbClr val="C00000"/>
          </a:solidFill>
          <a:prstDash val="solid"/>
          <a:round/>
          <a:headEnd type="none" w="med" len="med"/>
          <a:tailEnd type="none" w="med" len="med"/>
        </a:ln>
        <a:effectLst/>
      </a:spPr>
      <a:bodyPr vert="horz" wrap="squar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pitchFamily="34" charset="0"/>
          </a:defRPr>
        </a:defPPr>
      </a:lstStyle>
    </a:lnDef>
  </a:objectDefaults>
  <a:extraClrSchemeLst>
    <a:extraClrScheme>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14314</TotalTime>
  <Words>2767</Words>
  <Application>Microsoft Office PowerPoint</Application>
  <PresentationFormat>On-screen Show (4:3)</PresentationFormat>
  <Paragraphs>245</Paragraphs>
  <Slides>29</Slides>
  <Notes>8</Notes>
  <HiddenSlides>0</HiddenSlides>
  <MMClips>0</MMClips>
  <ScaleCrop>false</ScaleCrop>
  <HeadingPairs>
    <vt:vector size="4" baseType="variant">
      <vt:variant>
        <vt:lpstr>Theme</vt:lpstr>
      </vt:variant>
      <vt:variant>
        <vt:i4>2</vt:i4>
      </vt:variant>
      <vt:variant>
        <vt:lpstr>Slide Titles</vt:lpstr>
      </vt:variant>
      <vt:variant>
        <vt:i4>29</vt:i4>
      </vt:variant>
    </vt:vector>
  </HeadingPairs>
  <TitlesOfParts>
    <vt:vector size="31" baseType="lpstr">
      <vt:lpstr>5_Default Design</vt:lpstr>
      <vt:lpstr>Opulent</vt:lpstr>
      <vt:lpstr>PowerPoint Presentation</vt:lpstr>
      <vt:lpstr>PRESENTATION PLAN</vt:lpstr>
      <vt:lpstr>ITC LEGAL PROVISIONS.…</vt:lpstr>
      <vt:lpstr>….ITC LEGAL PROVISIONS….</vt:lpstr>
      <vt:lpstr>….ITC LEGAL PROVISIONS….</vt:lpstr>
      <vt:lpstr>INPUT TAX CREDIT: CONCEPTS….</vt:lpstr>
      <vt:lpstr>….INPUT TAX CREDIT: CONCEPTS….</vt:lpstr>
      <vt:lpstr>….INPUT TAX CREDIT: CONCEPTS….</vt:lpstr>
      <vt:lpstr>….INPUT TAX CREDIT: CONCEPTS</vt:lpstr>
      <vt:lpstr>WHO IS ELIGIBLE FOR ITC</vt:lpstr>
      <vt:lpstr>WHO IS ELIGIBLE FOR ITC</vt:lpstr>
      <vt:lpstr>FEATURES OF ITC PROVISIONS….</vt:lpstr>
      <vt:lpstr>FEATURES OF ITC PROVISIONS….</vt:lpstr>
      <vt:lpstr>FEATURES OF ITC PROVISIONS......</vt:lpstr>
      <vt:lpstr>….FEATURES OF ITC PROVISIONS….</vt:lpstr>
      <vt:lpstr>….FEATURES OF ITC PROVISIONS….</vt:lpstr>
      <vt:lpstr>….FEATURES OF ITC PROVISIONS….</vt:lpstr>
      <vt:lpstr>….FEATURES OF ITC PROVISIONS….</vt:lpstr>
      <vt:lpstr>….FEATURES OF ITC PROVISIONS….</vt:lpstr>
      <vt:lpstr>….FEATURES OF ITC PROVISIONS….</vt:lpstr>
      <vt:lpstr>….FEATURES OF ITC PROVISIONS….</vt:lpstr>
      <vt:lpstr>….FEATURES OF ITC PROVISIONS</vt:lpstr>
      <vt:lpstr>ISD LEGAL PROVISIONS</vt:lpstr>
      <vt:lpstr>INPUT SERVICE DISTRIBUTOR</vt:lpstr>
      <vt:lpstr>FEATURES OF ISD PROVISIONS.…</vt:lpstr>
      <vt:lpstr>….FEATURES OF ISD PROVISIONS.…</vt:lpstr>
      <vt:lpstr>….FEATURES OF ISD PROVISIONS….</vt:lpstr>
      <vt:lpstr>….FEATURES OF ISD PROVISIONS</vt:lpstr>
      <vt:lpstr>PowerPoint Presentation</vt:lpstr>
    </vt:vector>
  </TitlesOfParts>
  <Company>PricewaterhouseCoopers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on IGST Model</dc:title>
  <dc:creator>Kalyan Kumar Pal</dc:creator>
  <cp:lastModifiedBy>ADMIN</cp:lastModifiedBy>
  <cp:revision>1254</cp:revision>
  <cp:lastPrinted>2016-07-01T09:17:23Z</cp:lastPrinted>
  <dcterms:created xsi:type="dcterms:W3CDTF">2011-07-05T07:11:41Z</dcterms:created>
  <dcterms:modified xsi:type="dcterms:W3CDTF">2017-09-01T04:06:14Z</dcterms:modified>
</cp:coreProperties>
</file>